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Paytone One" charset="1" panose="00000500000000000000"/>
      <p:regular r:id="rId17"/>
    </p:embeddedFont>
    <p:embeddedFont>
      <p:font typeface="TT Fors Bold" charset="1" panose="020B0003030001020000"/>
      <p:regular r:id="rId18"/>
    </p:embeddedFont>
    <p:embeddedFont>
      <p:font typeface="TT Fors" charset="1" panose="020B000303000102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jpeg>
</file>

<file path=ppt/media/image13.jpeg>
</file>

<file path=ppt/media/image14.jpeg>
</file>

<file path=ppt/media/image15.jpeg>
</file>

<file path=ppt/media/image16.jpeg>
</file>

<file path=ppt/media/image17.jpeg>
</file>

<file path=ppt/media/image18.png>
</file>

<file path=ppt/media/image2.jpeg>
</file>

<file path=ppt/media/image3.jpeg>
</file>

<file path=ppt/media/image4.jpeg>
</file>

<file path=ppt/media/image5.pn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jpeg" Type="http://schemas.openxmlformats.org/officeDocument/2006/relationships/image"/><Relationship Id="rId4" Target="../media/image16.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F9F3"/>
        </a:solidFill>
      </p:bgPr>
    </p:bg>
    <p:spTree>
      <p:nvGrpSpPr>
        <p:cNvPr id="1" name=""/>
        <p:cNvGrpSpPr/>
        <p:nvPr/>
      </p:nvGrpSpPr>
      <p:grpSpPr>
        <a:xfrm>
          <a:off x="0" y="0"/>
          <a:ext cx="0" cy="0"/>
          <a:chOff x="0" y="0"/>
          <a:chExt cx="0" cy="0"/>
        </a:xfrm>
      </p:grpSpPr>
      <p:grpSp>
        <p:nvGrpSpPr>
          <p:cNvPr name="Group 2" id="2"/>
          <p:cNvGrpSpPr/>
          <p:nvPr/>
        </p:nvGrpSpPr>
        <p:grpSpPr>
          <a:xfrm rot="0">
            <a:off x="0" y="5848219"/>
            <a:ext cx="18288000" cy="4438781"/>
            <a:chOff x="0" y="0"/>
            <a:chExt cx="2833290" cy="687683"/>
          </a:xfrm>
        </p:grpSpPr>
        <p:sp>
          <p:nvSpPr>
            <p:cNvPr name="Freeform 3" id="3"/>
            <p:cNvSpPr/>
            <p:nvPr/>
          </p:nvSpPr>
          <p:spPr>
            <a:xfrm flipH="false" flipV="false" rot="0">
              <a:off x="0" y="0"/>
              <a:ext cx="2833290" cy="687683"/>
            </a:xfrm>
            <a:custGeom>
              <a:avLst/>
              <a:gdLst/>
              <a:ahLst/>
              <a:cxnLst/>
              <a:rect r="r" b="b" t="t" l="l"/>
              <a:pathLst>
                <a:path h="687683" w="2833290">
                  <a:moveTo>
                    <a:pt x="0" y="0"/>
                  </a:moveTo>
                  <a:lnTo>
                    <a:pt x="2833290" y="0"/>
                  </a:lnTo>
                  <a:lnTo>
                    <a:pt x="2833290" y="687683"/>
                  </a:lnTo>
                  <a:lnTo>
                    <a:pt x="0" y="687683"/>
                  </a:lnTo>
                  <a:close/>
                </a:path>
              </a:pathLst>
            </a:custGeom>
            <a:blipFill>
              <a:blip r:embed="rId2"/>
              <a:stretch>
                <a:fillRect l="0" t="-37603" r="0" b="-94149"/>
              </a:stretch>
            </a:blipFill>
          </p:spPr>
        </p:sp>
      </p:grpSp>
      <p:sp>
        <p:nvSpPr>
          <p:cNvPr name="TextBox 4" id="4"/>
          <p:cNvSpPr txBox="true"/>
          <p:nvPr/>
        </p:nvSpPr>
        <p:spPr>
          <a:xfrm rot="0">
            <a:off x="1000125" y="1614805"/>
            <a:ext cx="9665309" cy="3404869"/>
          </a:xfrm>
          <a:prstGeom prst="rect">
            <a:avLst/>
          </a:prstGeom>
        </p:spPr>
        <p:txBody>
          <a:bodyPr anchor="t" rtlCol="false" tIns="0" lIns="0" bIns="0" rIns="0">
            <a:spAutoFit/>
          </a:bodyPr>
          <a:lstStyle/>
          <a:p>
            <a:pPr algn="l">
              <a:lnSpc>
                <a:spcPts val="8799"/>
              </a:lnSpc>
            </a:pPr>
            <a:r>
              <a:rPr lang="en-US" sz="8799">
                <a:solidFill>
                  <a:srgbClr val="5D5340"/>
                </a:solidFill>
                <a:latin typeface="Paytone One"/>
                <a:ea typeface="Paytone One"/>
                <a:cs typeface="Paytone One"/>
                <a:sym typeface="Paytone One"/>
              </a:rPr>
              <a:t>Khảo sát địa danh </a:t>
            </a:r>
            <a:r>
              <a:rPr lang="en-US" sz="8799">
                <a:solidFill>
                  <a:srgbClr val="8CA87C"/>
                </a:solidFill>
                <a:latin typeface="Paytone One"/>
                <a:ea typeface="Paytone One"/>
                <a:cs typeface="Paytone One"/>
                <a:sym typeface="Paytone One"/>
              </a:rPr>
              <a:t>Thảo Cầm Viên</a:t>
            </a:r>
          </a:p>
        </p:txBody>
      </p:sp>
      <p:sp>
        <p:nvSpPr>
          <p:cNvPr name="TextBox 5" id="5"/>
          <p:cNvSpPr txBox="true"/>
          <p:nvPr/>
        </p:nvSpPr>
        <p:spPr>
          <a:xfrm rot="0">
            <a:off x="10694009" y="4249692"/>
            <a:ext cx="6565291" cy="488315"/>
          </a:xfrm>
          <a:prstGeom prst="rect">
            <a:avLst/>
          </a:prstGeom>
        </p:spPr>
        <p:txBody>
          <a:bodyPr anchor="t" rtlCol="false" tIns="0" lIns="0" bIns="0" rIns="0">
            <a:spAutoFit/>
          </a:bodyPr>
          <a:lstStyle/>
          <a:p>
            <a:pPr algn="l">
              <a:lnSpc>
                <a:spcPts val="4060"/>
              </a:lnSpc>
              <a:spcBef>
                <a:spcPct val="0"/>
              </a:spcBef>
            </a:pPr>
            <a:r>
              <a:rPr lang="en-US" b="true" sz="2900" spc="290">
                <a:solidFill>
                  <a:srgbClr val="414B3B"/>
                </a:solidFill>
                <a:latin typeface="TT Fors Bold"/>
                <a:ea typeface="TT Fors Bold"/>
                <a:cs typeface="TT Fors Bold"/>
                <a:sym typeface="TT Fors Bold"/>
              </a:rPr>
              <a:t>GVHD : THS.THÁI HUY TÂN</a:t>
            </a:r>
          </a:p>
        </p:txBody>
      </p:sp>
      <p:sp>
        <p:nvSpPr>
          <p:cNvPr name="TextBox 6" id="6"/>
          <p:cNvSpPr txBox="true"/>
          <p:nvPr/>
        </p:nvSpPr>
        <p:spPr>
          <a:xfrm rot="0">
            <a:off x="1028700" y="952500"/>
            <a:ext cx="5071047" cy="622935"/>
          </a:xfrm>
          <a:prstGeom prst="rect">
            <a:avLst/>
          </a:prstGeom>
        </p:spPr>
        <p:txBody>
          <a:bodyPr anchor="t" rtlCol="false" tIns="0" lIns="0" bIns="0" rIns="0">
            <a:spAutoFit/>
          </a:bodyPr>
          <a:lstStyle/>
          <a:p>
            <a:pPr algn="l">
              <a:lnSpc>
                <a:spcPts val="5039"/>
              </a:lnSpc>
              <a:spcBef>
                <a:spcPct val="0"/>
              </a:spcBef>
            </a:pPr>
            <a:r>
              <a:rPr lang="en-US" sz="3599">
                <a:solidFill>
                  <a:srgbClr val="414B3B"/>
                </a:solidFill>
                <a:latin typeface="TT Fors"/>
                <a:ea typeface="TT Fors"/>
                <a:cs typeface="TT Fors"/>
                <a:sym typeface="TT Fors"/>
              </a:rPr>
              <a:t>Nhóm 8</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0" y="0"/>
            <a:ext cx="20649109" cy="13768122"/>
          </a:xfrm>
          <a:custGeom>
            <a:avLst/>
            <a:gdLst/>
            <a:ahLst/>
            <a:cxnLst/>
            <a:rect r="r" b="b" t="t" l="l"/>
            <a:pathLst>
              <a:path h="13768122" w="20649109">
                <a:moveTo>
                  <a:pt x="0" y="0"/>
                </a:moveTo>
                <a:lnTo>
                  <a:pt x="20649109" y="0"/>
                </a:lnTo>
                <a:lnTo>
                  <a:pt x="20649109" y="13768122"/>
                </a:lnTo>
                <a:lnTo>
                  <a:pt x="0" y="13768122"/>
                </a:lnTo>
                <a:lnTo>
                  <a:pt x="0" y="0"/>
                </a:lnTo>
                <a:close/>
              </a:path>
            </a:pathLst>
          </a:custGeom>
          <a:blipFill>
            <a:blip r:embed="rId3"/>
            <a:stretch>
              <a:fillRect l="0" t="-336" r="0" b="-336"/>
            </a:stretch>
          </a:blipFill>
        </p:spPr>
      </p:sp>
      <p:grpSp>
        <p:nvGrpSpPr>
          <p:cNvPr name="Group 4" id="4"/>
          <p:cNvGrpSpPr/>
          <p:nvPr/>
        </p:nvGrpSpPr>
        <p:grpSpPr>
          <a:xfrm rot="0">
            <a:off x="0" y="3654202"/>
            <a:ext cx="10959858" cy="5604098"/>
            <a:chOff x="0" y="0"/>
            <a:chExt cx="2886547" cy="1475977"/>
          </a:xfrm>
        </p:grpSpPr>
        <p:sp>
          <p:nvSpPr>
            <p:cNvPr name="Freeform 5" id="5"/>
            <p:cNvSpPr/>
            <p:nvPr/>
          </p:nvSpPr>
          <p:spPr>
            <a:xfrm flipH="false" flipV="false" rot="0">
              <a:off x="0" y="0"/>
              <a:ext cx="2886547" cy="1475977"/>
            </a:xfrm>
            <a:custGeom>
              <a:avLst/>
              <a:gdLst/>
              <a:ahLst/>
              <a:cxnLst/>
              <a:rect r="r" b="b" t="t" l="l"/>
              <a:pathLst>
                <a:path h="1475977" w="2886547">
                  <a:moveTo>
                    <a:pt x="0" y="0"/>
                  </a:moveTo>
                  <a:lnTo>
                    <a:pt x="2886547" y="0"/>
                  </a:lnTo>
                  <a:lnTo>
                    <a:pt x="2886547" y="1475977"/>
                  </a:lnTo>
                  <a:lnTo>
                    <a:pt x="0" y="1475977"/>
                  </a:lnTo>
                  <a:close/>
                </a:path>
              </a:pathLst>
            </a:custGeom>
            <a:solidFill>
              <a:srgbClr val="5D5340"/>
            </a:solidFill>
          </p:spPr>
        </p:sp>
        <p:sp>
          <p:nvSpPr>
            <p:cNvPr name="TextBox 6" id="6"/>
            <p:cNvSpPr txBox="true"/>
            <p:nvPr/>
          </p:nvSpPr>
          <p:spPr>
            <a:xfrm>
              <a:off x="0" y="-38100"/>
              <a:ext cx="2886547" cy="1514077"/>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028700" y="4272348"/>
            <a:ext cx="8749299" cy="963930"/>
          </a:xfrm>
          <a:prstGeom prst="rect">
            <a:avLst/>
          </a:prstGeom>
        </p:spPr>
        <p:txBody>
          <a:bodyPr anchor="t" rtlCol="false" tIns="0" lIns="0" bIns="0" rIns="0">
            <a:spAutoFit/>
          </a:bodyPr>
          <a:lstStyle/>
          <a:p>
            <a:pPr algn="l" marL="0" indent="0" lvl="0">
              <a:lnSpc>
                <a:spcPts val="7200"/>
              </a:lnSpc>
            </a:pPr>
            <a:r>
              <a:rPr lang="en-US" sz="7200">
                <a:solidFill>
                  <a:srgbClr val="FFF9F3"/>
                </a:solidFill>
                <a:latin typeface="Paytone One"/>
                <a:ea typeface="Paytone One"/>
                <a:cs typeface="Paytone One"/>
                <a:sym typeface="Paytone One"/>
              </a:rPr>
              <a:t>Cảm xúc</a:t>
            </a:r>
          </a:p>
        </p:txBody>
      </p:sp>
      <p:sp>
        <p:nvSpPr>
          <p:cNvPr name="TextBox 8" id="8"/>
          <p:cNvSpPr txBox="true"/>
          <p:nvPr/>
        </p:nvSpPr>
        <p:spPr>
          <a:xfrm rot="0">
            <a:off x="1028700" y="5367545"/>
            <a:ext cx="9182749" cy="1471930"/>
          </a:xfrm>
          <a:prstGeom prst="rect">
            <a:avLst/>
          </a:prstGeom>
        </p:spPr>
        <p:txBody>
          <a:bodyPr anchor="t" rtlCol="false" tIns="0" lIns="0" bIns="0" rIns="0">
            <a:spAutoFit/>
          </a:bodyPr>
          <a:lstStyle/>
          <a:p>
            <a:pPr algn="just" marL="0" indent="0" lvl="0">
              <a:lnSpc>
                <a:spcPts val="3919"/>
              </a:lnSpc>
              <a:spcBef>
                <a:spcPct val="0"/>
              </a:spcBef>
            </a:pPr>
            <a:r>
              <a:rPr lang="en-US" sz="2799">
                <a:solidFill>
                  <a:srgbClr val="FFF9F3"/>
                </a:solidFill>
                <a:latin typeface="TT Fors"/>
                <a:ea typeface="TT Fors"/>
                <a:cs typeface="TT Fors"/>
                <a:sym typeface="TT Fors"/>
              </a:rPr>
              <a:t>Cảm nhận được vẻ đẹp và sự đa dạng của thế giới tự nhiên, từ đó nuôi dưỡng tình yêu thiên nhiên và ý thức trách nhiệm trong việc bảo vệ môi trường</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5D5340"/>
        </a:solidFill>
      </p:bgPr>
    </p:bg>
    <p:spTree>
      <p:nvGrpSpPr>
        <p:cNvPr id="1" name=""/>
        <p:cNvGrpSpPr/>
        <p:nvPr/>
      </p:nvGrpSpPr>
      <p:grpSpPr>
        <a:xfrm>
          <a:off x="0" y="0"/>
          <a:ext cx="0" cy="0"/>
          <a:chOff x="0" y="0"/>
          <a:chExt cx="0" cy="0"/>
        </a:xfrm>
      </p:grpSpPr>
      <p:sp>
        <p:nvSpPr>
          <p:cNvPr name="TextBox 2" id="2"/>
          <p:cNvSpPr txBox="true"/>
          <p:nvPr/>
        </p:nvSpPr>
        <p:spPr>
          <a:xfrm rot="0">
            <a:off x="2577825" y="3114893"/>
            <a:ext cx="13132350" cy="4209614"/>
          </a:xfrm>
          <a:prstGeom prst="rect">
            <a:avLst/>
          </a:prstGeom>
        </p:spPr>
        <p:txBody>
          <a:bodyPr anchor="t" rtlCol="false" tIns="0" lIns="0" bIns="0" rIns="0">
            <a:spAutoFit/>
          </a:bodyPr>
          <a:lstStyle/>
          <a:p>
            <a:pPr algn="ctr">
              <a:lnSpc>
                <a:spcPts val="8232"/>
              </a:lnSpc>
            </a:pPr>
            <a:r>
              <a:rPr lang="en-US" sz="8232">
                <a:solidFill>
                  <a:srgbClr val="FFF9F3"/>
                </a:solidFill>
                <a:latin typeface="Paytone One"/>
                <a:ea typeface="Paytone One"/>
                <a:cs typeface="Paytone One"/>
                <a:sym typeface="Paytone One"/>
              </a:rPr>
              <a:t>"Phạm  Lê Đăng Kha</a:t>
            </a:r>
          </a:p>
          <a:p>
            <a:pPr algn="ctr">
              <a:lnSpc>
                <a:spcPts val="8232"/>
              </a:lnSpc>
            </a:pPr>
            <a:r>
              <a:rPr lang="en-US" sz="8232">
                <a:solidFill>
                  <a:srgbClr val="FFF9F3"/>
                </a:solidFill>
                <a:latin typeface="Paytone One"/>
                <a:ea typeface="Paytone One"/>
                <a:cs typeface="Paytone One"/>
                <a:sym typeface="Paytone One"/>
              </a:rPr>
              <a:t>Hồng Huy Hoàng</a:t>
            </a:r>
          </a:p>
          <a:p>
            <a:pPr algn="ctr">
              <a:lnSpc>
                <a:spcPts val="8232"/>
              </a:lnSpc>
            </a:pPr>
            <a:r>
              <a:rPr lang="en-US" sz="8232">
                <a:solidFill>
                  <a:srgbClr val="FFF9F3"/>
                </a:solidFill>
                <a:latin typeface="Paytone One"/>
                <a:ea typeface="Paytone One"/>
                <a:cs typeface="Paytone One"/>
                <a:sym typeface="Paytone One"/>
              </a:rPr>
              <a:t>Võ Duy Hiếu</a:t>
            </a:r>
          </a:p>
          <a:p>
            <a:pPr algn="ctr" marL="0" indent="0" lvl="0">
              <a:lnSpc>
                <a:spcPts val="8232"/>
              </a:lnSpc>
            </a:pPr>
            <a:r>
              <a:rPr lang="en-US" sz="8232">
                <a:solidFill>
                  <a:srgbClr val="FFF9F3"/>
                </a:solidFill>
                <a:latin typeface="Paytone One"/>
                <a:ea typeface="Paytone One"/>
                <a:cs typeface="Paytone One"/>
                <a:sym typeface="Paytone One"/>
              </a:rPr>
              <a:t>Phan Cảnh Đăng Huân."</a:t>
            </a:r>
          </a:p>
        </p:txBody>
      </p:sp>
      <p:sp>
        <p:nvSpPr>
          <p:cNvPr name="TextBox 3" id="3"/>
          <p:cNvSpPr txBox="true"/>
          <p:nvPr/>
        </p:nvSpPr>
        <p:spPr>
          <a:xfrm rot="0">
            <a:off x="5765900" y="971550"/>
            <a:ext cx="6756199" cy="537845"/>
          </a:xfrm>
          <a:prstGeom prst="rect">
            <a:avLst/>
          </a:prstGeom>
        </p:spPr>
        <p:txBody>
          <a:bodyPr anchor="t" rtlCol="false" tIns="0" lIns="0" bIns="0" rIns="0">
            <a:spAutoFit/>
          </a:bodyPr>
          <a:lstStyle/>
          <a:p>
            <a:pPr algn="ctr">
              <a:lnSpc>
                <a:spcPts val="4480"/>
              </a:lnSpc>
              <a:spcBef>
                <a:spcPct val="0"/>
              </a:spcBef>
            </a:pPr>
            <a:r>
              <a:rPr lang="en-US" sz="3200">
                <a:solidFill>
                  <a:srgbClr val="FFF9F3"/>
                </a:solidFill>
                <a:latin typeface="TT Fors"/>
                <a:ea typeface="TT Fors"/>
                <a:cs typeface="TT Fors"/>
                <a:sym typeface="TT Fors"/>
              </a:rPr>
              <a:t>Thực hiện bởi</a:t>
            </a:r>
          </a:p>
        </p:txBody>
      </p:sp>
      <p:sp>
        <p:nvSpPr>
          <p:cNvPr name="TextBox 4" id="4"/>
          <p:cNvSpPr txBox="true"/>
          <p:nvPr/>
        </p:nvSpPr>
        <p:spPr>
          <a:xfrm rot="0">
            <a:off x="5539115" y="8724682"/>
            <a:ext cx="7209771" cy="537845"/>
          </a:xfrm>
          <a:prstGeom prst="rect">
            <a:avLst/>
          </a:prstGeom>
        </p:spPr>
        <p:txBody>
          <a:bodyPr anchor="t" rtlCol="false" tIns="0" lIns="0" bIns="0" rIns="0">
            <a:spAutoFit/>
          </a:bodyPr>
          <a:lstStyle/>
          <a:p>
            <a:pPr algn="ctr">
              <a:lnSpc>
                <a:spcPts val="4480"/>
              </a:lnSpc>
              <a:spcBef>
                <a:spcPct val="0"/>
              </a:spcBef>
            </a:pPr>
            <a:r>
              <a:rPr lang="en-US" sz="3200">
                <a:solidFill>
                  <a:srgbClr val="FFF9F3"/>
                </a:solidFill>
                <a:latin typeface="TT Fors"/>
                <a:ea typeface="TT Fors"/>
                <a:cs typeface="TT Fors"/>
                <a:sym typeface="TT Fors"/>
              </a:rPr>
              <a:t>Cảm ơn thầy và các bạn đã theo dõi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5D5340"/>
        </a:solidFill>
      </p:bgPr>
    </p:bg>
    <p:spTree>
      <p:nvGrpSpPr>
        <p:cNvPr id="1" name=""/>
        <p:cNvGrpSpPr/>
        <p:nvPr/>
      </p:nvGrpSpPr>
      <p:grpSpPr>
        <a:xfrm>
          <a:off x="0" y="0"/>
          <a:ext cx="0" cy="0"/>
          <a:chOff x="0" y="0"/>
          <a:chExt cx="0" cy="0"/>
        </a:xfrm>
      </p:grpSpPr>
      <p:sp>
        <p:nvSpPr>
          <p:cNvPr name="TextBox 2" id="2"/>
          <p:cNvSpPr txBox="true"/>
          <p:nvPr/>
        </p:nvSpPr>
        <p:spPr>
          <a:xfrm rot="0">
            <a:off x="9144000" y="3230245"/>
            <a:ext cx="7810819" cy="4017011"/>
          </a:xfrm>
          <a:prstGeom prst="rect">
            <a:avLst/>
          </a:prstGeom>
        </p:spPr>
        <p:txBody>
          <a:bodyPr anchor="t" rtlCol="false" tIns="0" lIns="0" bIns="0" rIns="0">
            <a:spAutoFit/>
          </a:bodyPr>
          <a:lstStyle/>
          <a:p>
            <a:pPr algn="l">
              <a:lnSpc>
                <a:spcPts val="10400"/>
              </a:lnSpc>
            </a:pPr>
            <a:r>
              <a:rPr lang="en-US" sz="10400">
                <a:solidFill>
                  <a:srgbClr val="FFEBEB"/>
                </a:solidFill>
                <a:latin typeface="Paytone One"/>
                <a:ea typeface="Paytone One"/>
                <a:cs typeface="Paytone One"/>
                <a:sym typeface="Paytone One"/>
              </a:rPr>
              <a:t>1.Giới thiệu</a:t>
            </a:r>
          </a:p>
          <a:p>
            <a:pPr algn="l" marL="0" indent="0" lvl="0">
              <a:lnSpc>
                <a:spcPts val="10400"/>
              </a:lnSpc>
            </a:pPr>
            <a:r>
              <a:rPr lang="en-US" sz="10400">
                <a:solidFill>
                  <a:srgbClr val="FFEBEB"/>
                </a:solidFill>
                <a:latin typeface="Paytone One"/>
                <a:ea typeface="Paytone One"/>
                <a:cs typeface="Paytone One"/>
                <a:sym typeface="Paytone One"/>
              </a:rPr>
              <a:t>Thảo Cầm Viên</a:t>
            </a:r>
          </a:p>
        </p:txBody>
      </p:sp>
      <p:grpSp>
        <p:nvGrpSpPr>
          <p:cNvPr name="Group 3" id="3"/>
          <p:cNvGrpSpPr/>
          <p:nvPr/>
        </p:nvGrpSpPr>
        <p:grpSpPr>
          <a:xfrm rot="0">
            <a:off x="0" y="0"/>
            <a:ext cx="8494309" cy="10287000"/>
            <a:chOff x="0" y="0"/>
            <a:chExt cx="1315991" cy="1593725"/>
          </a:xfrm>
        </p:grpSpPr>
        <p:sp>
          <p:nvSpPr>
            <p:cNvPr name="Freeform 4" id="4"/>
            <p:cNvSpPr/>
            <p:nvPr/>
          </p:nvSpPr>
          <p:spPr>
            <a:xfrm flipH="false" flipV="false" rot="0">
              <a:off x="0" y="0"/>
              <a:ext cx="1315991" cy="1593725"/>
            </a:xfrm>
            <a:custGeom>
              <a:avLst/>
              <a:gdLst/>
              <a:ahLst/>
              <a:cxnLst/>
              <a:rect r="r" b="b" t="t" l="l"/>
              <a:pathLst>
                <a:path h="1593725" w="1315991">
                  <a:moveTo>
                    <a:pt x="0" y="0"/>
                  </a:moveTo>
                  <a:lnTo>
                    <a:pt x="1315991" y="0"/>
                  </a:lnTo>
                  <a:lnTo>
                    <a:pt x="1315991" y="1593725"/>
                  </a:lnTo>
                  <a:lnTo>
                    <a:pt x="0" y="1593725"/>
                  </a:lnTo>
                  <a:close/>
                </a:path>
              </a:pathLst>
            </a:custGeom>
            <a:blipFill>
              <a:blip r:embed="rId2"/>
              <a:stretch>
                <a:fillRect l="-54400" t="0" r="-54400" b="0"/>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5D5340"/>
        </a:solidFill>
      </p:bgPr>
    </p:bg>
    <p:spTree>
      <p:nvGrpSpPr>
        <p:cNvPr id="1" name=""/>
        <p:cNvGrpSpPr/>
        <p:nvPr/>
      </p:nvGrpSpPr>
      <p:grpSpPr>
        <a:xfrm>
          <a:off x="0" y="0"/>
          <a:ext cx="0" cy="0"/>
          <a:chOff x="0" y="0"/>
          <a:chExt cx="0" cy="0"/>
        </a:xfrm>
      </p:grpSpPr>
      <p:grpSp>
        <p:nvGrpSpPr>
          <p:cNvPr name="Group 2" id="2"/>
          <p:cNvGrpSpPr/>
          <p:nvPr/>
        </p:nvGrpSpPr>
        <p:grpSpPr>
          <a:xfrm rot="0">
            <a:off x="11218007" y="0"/>
            <a:ext cx="7069993" cy="10287000"/>
            <a:chOff x="0" y="0"/>
            <a:chExt cx="1095327" cy="1593725"/>
          </a:xfrm>
        </p:grpSpPr>
        <p:sp>
          <p:nvSpPr>
            <p:cNvPr name="Freeform 3" id="3"/>
            <p:cNvSpPr/>
            <p:nvPr/>
          </p:nvSpPr>
          <p:spPr>
            <a:xfrm flipH="false" flipV="false" rot="0">
              <a:off x="0" y="0"/>
              <a:ext cx="1095327" cy="1593725"/>
            </a:xfrm>
            <a:custGeom>
              <a:avLst/>
              <a:gdLst/>
              <a:ahLst/>
              <a:cxnLst/>
              <a:rect r="r" b="b" t="t" l="l"/>
              <a:pathLst>
                <a:path h="1593725" w="1095327">
                  <a:moveTo>
                    <a:pt x="0" y="0"/>
                  </a:moveTo>
                  <a:lnTo>
                    <a:pt x="1095327" y="0"/>
                  </a:lnTo>
                  <a:lnTo>
                    <a:pt x="1095327" y="1593725"/>
                  </a:lnTo>
                  <a:lnTo>
                    <a:pt x="0" y="1593725"/>
                  </a:lnTo>
                  <a:close/>
                </a:path>
              </a:pathLst>
            </a:custGeom>
            <a:blipFill>
              <a:blip r:embed="rId2"/>
              <a:stretch>
                <a:fillRect l="-59194" t="0" r="-59194" b="0"/>
              </a:stretch>
            </a:blipFill>
          </p:spPr>
        </p:sp>
      </p:grpSp>
      <p:grpSp>
        <p:nvGrpSpPr>
          <p:cNvPr name="Group 4" id="4"/>
          <p:cNvGrpSpPr/>
          <p:nvPr/>
        </p:nvGrpSpPr>
        <p:grpSpPr>
          <a:xfrm rot="0">
            <a:off x="1668014" y="1823729"/>
            <a:ext cx="7849338" cy="6639543"/>
            <a:chOff x="0" y="0"/>
            <a:chExt cx="2067315" cy="1748686"/>
          </a:xfrm>
        </p:grpSpPr>
        <p:sp>
          <p:nvSpPr>
            <p:cNvPr name="Freeform 5" id="5"/>
            <p:cNvSpPr/>
            <p:nvPr/>
          </p:nvSpPr>
          <p:spPr>
            <a:xfrm flipH="false" flipV="false" rot="0">
              <a:off x="0" y="0"/>
              <a:ext cx="2067315" cy="1748686"/>
            </a:xfrm>
            <a:custGeom>
              <a:avLst/>
              <a:gdLst/>
              <a:ahLst/>
              <a:cxnLst/>
              <a:rect r="r" b="b" t="t" l="l"/>
              <a:pathLst>
                <a:path h="1748686" w="2067315">
                  <a:moveTo>
                    <a:pt x="0" y="0"/>
                  </a:moveTo>
                  <a:lnTo>
                    <a:pt x="2067315" y="0"/>
                  </a:lnTo>
                  <a:lnTo>
                    <a:pt x="2067315" y="1748686"/>
                  </a:lnTo>
                  <a:lnTo>
                    <a:pt x="0" y="1748686"/>
                  </a:lnTo>
                  <a:close/>
                </a:path>
              </a:pathLst>
            </a:custGeom>
            <a:solidFill>
              <a:srgbClr val="FFF9F3"/>
            </a:solidFill>
          </p:spPr>
        </p:sp>
        <p:sp>
          <p:nvSpPr>
            <p:cNvPr name="TextBox 6" id="6"/>
            <p:cNvSpPr txBox="true"/>
            <p:nvPr/>
          </p:nvSpPr>
          <p:spPr>
            <a:xfrm>
              <a:off x="0" y="-38100"/>
              <a:ext cx="2067315" cy="1786786"/>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835170" y="548008"/>
            <a:ext cx="9515025" cy="1132833"/>
          </a:xfrm>
          <a:prstGeom prst="rect">
            <a:avLst/>
          </a:prstGeom>
        </p:spPr>
        <p:txBody>
          <a:bodyPr anchor="t" rtlCol="false" tIns="0" lIns="0" bIns="0" rIns="0">
            <a:spAutoFit/>
          </a:bodyPr>
          <a:lstStyle/>
          <a:p>
            <a:pPr algn="ctr" marL="0" indent="0" lvl="0">
              <a:lnSpc>
                <a:spcPts val="8599"/>
              </a:lnSpc>
            </a:pPr>
            <a:r>
              <a:rPr lang="en-US" sz="8599">
                <a:solidFill>
                  <a:srgbClr val="FFEBEB"/>
                </a:solidFill>
                <a:latin typeface="Paytone One"/>
                <a:ea typeface="Paytone One"/>
                <a:cs typeface="Paytone One"/>
                <a:sym typeface="Paytone One"/>
              </a:rPr>
              <a:t>Lịch Sử</a:t>
            </a:r>
          </a:p>
        </p:txBody>
      </p:sp>
      <p:sp>
        <p:nvSpPr>
          <p:cNvPr name="TextBox 8" id="8"/>
          <p:cNvSpPr txBox="true"/>
          <p:nvPr/>
        </p:nvSpPr>
        <p:spPr>
          <a:xfrm rot="0">
            <a:off x="2265480" y="2996824"/>
            <a:ext cx="6654406" cy="4236202"/>
          </a:xfrm>
          <a:prstGeom prst="rect">
            <a:avLst/>
          </a:prstGeom>
        </p:spPr>
        <p:txBody>
          <a:bodyPr anchor="t" rtlCol="false" tIns="0" lIns="0" bIns="0" rIns="0">
            <a:spAutoFit/>
          </a:bodyPr>
          <a:lstStyle/>
          <a:p>
            <a:pPr algn="just" marL="749261" indent="-374630" lvl="1">
              <a:lnSpc>
                <a:spcPts val="4858"/>
              </a:lnSpc>
              <a:buFont typeface="Arial"/>
              <a:buChar char="•"/>
            </a:pPr>
            <a:r>
              <a:rPr lang="en-US" sz="3470" spc="-329">
                <a:solidFill>
                  <a:srgbClr val="414B3B"/>
                </a:solidFill>
                <a:latin typeface="TT Fors"/>
                <a:ea typeface="TT Fors"/>
                <a:cs typeface="TT Fors"/>
                <a:sym typeface="TT Fors"/>
              </a:rPr>
              <a:t>Thảo Cầm Viên Sài Gòn được thành lập vào năm </a:t>
            </a:r>
            <a:r>
              <a:rPr lang="en-US" b="true" sz="3470" spc="-329">
                <a:solidFill>
                  <a:srgbClr val="414B3B"/>
                </a:solidFill>
                <a:latin typeface="TT Fors Bold"/>
                <a:ea typeface="TT Fors Bold"/>
                <a:cs typeface="TT Fors Bold"/>
                <a:sym typeface="TT Fors Bold"/>
              </a:rPr>
              <a:t>1864</a:t>
            </a:r>
          </a:p>
          <a:p>
            <a:pPr algn="just" marL="749261" indent="-374630" lvl="1">
              <a:lnSpc>
                <a:spcPts val="4858"/>
              </a:lnSpc>
              <a:buFont typeface="Arial"/>
              <a:buChar char="•"/>
            </a:pPr>
            <a:r>
              <a:rPr lang="en-US" sz="3470" spc="-329">
                <a:solidFill>
                  <a:srgbClr val="414B3B"/>
                </a:solidFill>
                <a:latin typeface="TT Fors"/>
                <a:ea typeface="TT Fors"/>
                <a:cs typeface="TT Fors"/>
                <a:sym typeface="TT Fors"/>
              </a:rPr>
              <a:t>Là một trong những vườn thú lâu đời nhất</a:t>
            </a:r>
          </a:p>
          <a:p>
            <a:pPr algn="just" marL="749261" indent="-374630" lvl="1">
              <a:lnSpc>
                <a:spcPts val="4858"/>
              </a:lnSpc>
              <a:buFont typeface="Arial"/>
              <a:buChar char="•"/>
            </a:pPr>
            <a:r>
              <a:rPr lang="en-US" sz="3470" spc="-329">
                <a:solidFill>
                  <a:srgbClr val="414B3B"/>
                </a:solidFill>
                <a:latin typeface="TT Fors"/>
                <a:ea typeface="TT Fors"/>
                <a:cs typeface="TT Fors"/>
                <a:sym typeface="TT Fors"/>
              </a:rPr>
              <a:t>Trung tâm bảo tồn và nghiên cứu về động thực vật quý hiếm</a:t>
            </a:r>
          </a:p>
          <a:p>
            <a:pPr algn="just" marL="749261" indent="-374630" lvl="1">
              <a:lnSpc>
                <a:spcPts val="4858"/>
              </a:lnSpc>
              <a:spcBef>
                <a:spcPct val="0"/>
              </a:spcBef>
              <a:buFont typeface="Arial"/>
              <a:buChar char="•"/>
            </a:pPr>
            <a:r>
              <a:rPr lang="en-US" sz="3470" spc="-329">
                <a:solidFill>
                  <a:srgbClr val="414B3B"/>
                </a:solidFill>
                <a:latin typeface="TT Fors"/>
                <a:ea typeface="TT Fors"/>
                <a:cs typeface="TT Fors"/>
                <a:sym typeface="TT Fors"/>
              </a:rPr>
              <a:t>Diện tích ~ 20ha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888"/>
            </a:stretch>
          </a:blipFill>
        </p:spPr>
      </p:sp>
      <p:grpSp>
        <p:nvGrpSpPr>
          <p:cNvPr name="Group 3" id="3"/>
          <p:cNvGrpSpPr/>
          <p:nvPr/>
        </p:nvGrpSpPr>
        <p:grpSpPr>
          <a:xfrm rot="0">
            <a:off x="0" y="3365986"/>
            <a:ext cx="18288000" cy="5892314"/>
            <a:chOff x="0" y="0"/>
            <a:chExt cx="4816593" cy="1551885"/>
          </a:xfrm>
        </p:grpSpPr>
        <p:sp>
          <p:nvSpPr>
            <p:cNvPr name="Freeform 4" id="4"/>
            <p:cNvSpPr/>
            <p:nvPr/>
          </p:nvSpPr>
          <p:spPr>
            <a:xfrm flipH="false" flipV="false" rot="0">
              <a:off x="0" y="0"/>
              <a:ext cx="4816592" cy="1551885"/>
            </a:xfrm>
            <a:custGeom>
              <a:avLst/>
              <a:gdLst/>
              <a:ahLst/>
              <a:cxnLst/>
              <a:rect r="r" b="b" t="t" l="l"/>
              <a:pathLst>
                <a:path h="1551885" w="4816592">
                  <a:moveTo>
                    <a:pt x="0" y="0"/>
                  </a:moveTo>
                  <a:lnTo>
                    <a:pt x="4816592" y="0"/>
                  </a:lnTo>
                  <a:lnTo>
                    <a:pt x="4816592" y="1551885"/>
                  </a:lnTo>
                  <a:lnTo>
                    <a:pt x="0" y="1551885"/>
                  </a:lnTo>
                  <a:close/>
                </a:path>
              </a:pathLst>
            </a:custGeom>
            <a:solidFill>
              <a:srgbClr val="5D5340"/>
            </a:solidFill>
          </p:spPr>
        </p:sp>
        <p:sp>
          <p:nvSpPr>
            <p:cNvPr name="TextBox 5" id="5"/>
            <p:cNvSpPr txBox="true"/>
            <p:nvPr/>
          </p:nvSpPr>
          <p:spPr>
            <a:xfrm>
              <a:off x="0" y="-38100"/>
              <a:ext cx="4816593" cy="158998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935206"/>
            <a:ext cx="8833046" cy="2258949"/>
          </a:xfrm>
          <a:prstGeom prst="rect">
            <a:avLst/>
          </a:prstGeom>
        </p:spPr>
        <p:txBody>
          <a:bodyPr anchor="t" rtlCol="false" tIns="0" lIns="0" bIns="0" rIns="0">
            <a:spAutoFit/>
          </a:bodyPr>
          <a:lstStyle/>
          <a:p>
            <a:pPr algn="l">
              <a:lnSpc>
                <a:spcPts val="8927"/>
              </a:lnSpc>
            </a:pPr>
            <a:r>
              <a:rPr lang="en-US" sz="7199">
                <a:solidFill>
                  <a:srgbClr val="414B3B"/>
                </a:solidFill>
                <a:latin typeface="Paytone One"/>
                <a:ea typeface="Paytone One"/>
                <a:cs typeface="Paytone One"/>
                <a:sym typeface="Paytone One"/>
              </a:rPr>
              <a:t>Một số fact về Thảo </a:t>
            </a:r>
          </a:p>
          <a:p>
            <a:pPr algn="l" marL="0" indent="0" lvl="0">
              <a:lnSpc>
                <a:spcPts val="8927"/>
              </a:lnSpc>
            </a:pPr>
            <a:r>
              <a:rPr lang="en-US" sz="7199">
                <a:solidFill>
                  <a:srgbClr val="414B3B"/>
                </a:solidFill>
                <a:latin typeface="Paytone One"/>
                <a:ea typeface="Paytone One"/>
                <a:cs typeface="Paytone One"/>
                <a:sym typeface="Paytone One"/>
              </a:rPr>
              <a:t>Cầm Viên</a:t>
            </a:r>
          </a:p>
        </p:txBody>
      </p:sp>
      <p:sp>
        <p:nvSpPr>
          <p:cNvPr name="TextBox 7" id="7"/>
          <p:cNvSpPr txBox="true"/>
          <p:nvPr/>
        </p:nvSpPr>
        <p:spPr>
          <a:xfrm rot="0">
            <a:off x="1028700" y="3863507"/>
            <a:ext cx="16230600" cy="4908551"/>
          </a:xfrm>
          <a:prstGeom prst="rect">
            <a:avLst/>
          </a:prstGeom>
        </p:spPr>
        <p:txBody>
          <a:bodyPr anchor="t" rtlCol="false" tIns="0" lIns="0" bIns="0" rIns="0">
            <a:spAutoFit/>
          </a:bodyPr>
          <a:lstStyle/>
          <a:p>
            <a:pPr algn="just" marL="863593" indent="-431796" lvl="1">
              <a:lnSpc>
                <a:spcPts val="5599"/>
              </a:lnSpc>
              <a:buFont typeface="Arial"/>
              <a:buChar char="•"/>
            </a:pPr>
            <a:r>
              <a:rPr lang="en-US" sz="3999">
                <a:solidFill>
                  <a:srgbClr val="FFF9F3"/>
                </a:solidFill>
                <a:latin typeface="TT Fors"/>
                <a:ea typeface="TT Fors"/>
                <a:cs typeface="TT Fors"/>
                <a:sym typeface="TT Fors"/>
              </a:rPr>
              <a:t>Một trong những vườn thú lâu đời thứ 8 thế giới còn hoạt động đến nay</a:t>
            </a:r>
          </a:p>
          <a:p>
            <a:pPr algn="just" marL="863593" indent="-431796" lvl="1">
              <a:lnSpc>
                <a:spcPts val="5599"/>
              </a:lnSpc>
              <a:buFont typeface="Arial"/>
              <a:buChar char="•"/>
            </a:pPr>
            <a:r>
              <a:rPr lang="en-US" sz="3999">
                <a:solidFill>
                  <a:srgbClr val="FFF9F3"/>
                </a:solidFill>
                <a:latin typeface="TT Fors"/>
                <a:ea typeface="TT Fors"/>
                <a:cs typeface="TT Fors"/>
                <a:sym typeface="TT Fors"/>
              </a:rPr>
              <a:t>Ban đầu có tên gọi là Vườn Bách Thảo hoặc Thảo Cầm, tên gọi hiện tại được dùng chính thức từ năm 1956</a:t>
            </a:r>
          </a:p>
          <a:p>
            <a:pPr algn="just" marL="863593" indent="-431796" lvl="1">
              <a:lnSpc>
                <a:spcPts val="5599"/>
              </a:lnSpc>
              <a:buFont typeface="Arial"/>
              <a:buChar char="•"/>
            </a:pPr>
            <a:r>
              <a:rPr lang="en-US" sz="3999">
                <a:solidFill>
                  <a:srgbClr val="FFF9F3"/>
                </a:solidFill>
                <a:latin typeface="TT Fors"/>
                <a:ea typeface="TT Fors"/>
                <a:cs typeface="TT Fors"/>
                <a:sym typeface="TT Fors"/>
              </a:rPr>
              <a:t>Thảo nghĩa là cây cỏ, Cầm nghĩa là chim thú, Viên là khu vườn</a:t>
            </a:r>
          </a:p>
          <a:p>
            <a:pPr algn="just" marL="863593" indent="-431796" lvl="1">
              <a:lnSpc>
                <a:spcPts val="5599"/>
              </a:lnSpc>
              <a:buFont typeface="Arial"/>
              <a:buChar char="•"/>
            </a:pPr>
            <a:r>
              <a:rPr lang="en-US" sz="3999">
                <a:solidFill>
                  <a:srgbClr val="FFF9F3"/>
                </a:solidFill>
                <a:latin typeface="TT Fors"/>
                <a:ea typeface="TT Fors"/>
                <a:cs typeface="TT Fors"/>
                <a:sym typeface="TT Fors"/>
              </a:rPr>
              <a:t>Có nhiều cây di sản</a:t>
            </a:r>
          </a:p>
          <a:p>
            <a:pPr algn="just" marL="863593" indent="-431796" lvl="1">
              <a:lnSpc>
                <a:spcPts val="5599"/>
              </a:lnSpc>
              <a:spcBef>
                <a:spcPct val="0"/>
              </a:spcBef>
              <a:buFont typeface="Arial"/>
              <a:buChar char="•"/>
            </a:pPr>
            <a:r>
              <a:rPr lang="en-US" sz="3999">
                <a:solidFill>
                  <a:srgbClr val="FFF9F3"/>
                </a:solidFill>
                <a:latin typeface="TT Fors"/>
                <a:ea typeface="TT Fors"/>
                <a:cs typeface="TT Fors"/>
                <a:sym typeface="TT Fors"/>
              </a:rPr>
              <a:t>Linh vật đặc biệt của Sài Gòn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5D5340"/>
        </a:solidFill>
      </p:bgPr>
    </p:bg>
    <p:spTree>
      <p:nvGrpSpPr>
        <p:cNvPr id="1" name=""/>
        <p:cNvGrpSpPr/>
        <p:nvPr/>
      </p:nvGrpSpPr>
      <p:grpSpPr>
        <a:xfrm>
          <a:off x="0" y="0"/>
          <a:ext cx="0" cy="0"/>
          <a:chOff x="0" y="0"/>
          <a:chExt cx="0" cy="0"/>
        </a:xfrm>
      </p:grpSpPr>
      <p:grpSp>
        <p:nvGrpSpPr>
          <p:cNvPr name="Group 2" id="2"/>
          <p:cNvGrpSpPr/>
          <p:nvPr/>
        </p:nvGrpSpPr>
        <p:grpSpPr>
          <a:xfrm rot="0">
            <a:off x="0" y="0"/>
            <a:ext cx="7069993" cy="10287000"/>
            <a:chOff x="0" y="0"/>
            <a:chExt cx="1095327" cy="1593725"/>
          </a:xfrm>
        </p:grpSpPr>
        <p:sp>
          <p:nvSpPr>
            <p:cNvPr name="Freeform 3" id="3"/>
            <p:cNvSpPr/>
            <p:nvPr/>
          </p:nvSpPr>
          <p:spPr>
            <a:xfrm flipH="false" flipV="false" rot="0">
              <a:off x="0" y="0"/>
              <a:ext cx="1095327" cy="1593725"/>
            </a:xfrm>
            <a:custGeom>
              <a:avLst/>
              <a:gdLst/>
              <a:ahLst/>
              <a:cxnLst/>
              <a:rect r="r" b="b" t="t" l="l"/>
              <a:pathLst>
                <a:path h="1593725" w="1095327">
                  <a:moveTo>
                    <a:pt x="0" y="0"/>
                  </a:moveTo>
                  <a:lnTo>
                    <a:pt x="1095327" y="0"/>
                  </a:lnTo>
                  <a:lnTo>
                    <a:pt x="1095327" y="1593725"/>
                  </a:lnTo>
                  <a:lnTo>
                    <a:pt x="0" y="1593725"/>
                  </a:lnTo>
                  <a:close/>
                </a:path>
              </a:pathLst>
            </a:custGeom>
            <a:blipFill>
              <a:blip r:embed="rId2"/>
              <a:stretch>
                <a:fillRect l="-157002" t="0" r="-2822" b="0"/>
              </a:stretch>
            </a:blipFill>
          </p:spPr>
        </p:sp>
      </p:grpSp>
      <p:sp>
        <p:nvSpPr>
          <p:cNvPr name="TextBox 4" id="4"/>
          <p:cNvSpPr txBox="true"/>
          <p:nvPr/>
        </p:nvSpPr>
        <p:spPr>
          <a:xfrm rot="0">
            <a:off x="7886421" y="3887470"/>
            <a:ext cx="6940654" cy="2702561"/>
          </a:xfrm>
          <a:prstGeom prst="rect">
            <a:avLst/>
          </a:prstGeom>
        </p:spPr>
        <p:txBody>
          <a:bodyPr anchor="t" rtlCol="false" tIns="0" lIns="0" bIns="0" rIns="0">
            <a:spAutoFit/>
          </a:bodyPr>
          <a:lstStyle/>
          <a:p>
            <a:pPr algn="just" marL="0" indent="0" lvl="0">
              <a:lnSpc>
                <a:spcPts val="10400"/>
              </a:lnSpc>
            </a:pPr>
            <a:r>
              <a:rPr lang="en-US" sz="10400">
                <a:solidFill>
                  <a:srgbClr val="FFEBEB"/>
                </a:solidFill>
                <a:latin typeface="Paytone One"/>
                <a:ea typeface="Paytone One"/>
                <a:cs typeface="Paytone One"/>
                <a:sym typeface="Paytone One"/>
              </a:rPr>
              <a:t>2.Tổng kết khảo sát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5D5340"/>
        </a:solidFill>
      </p:bgPr>
    </p:bg>
    <p:spTree>
      <p:nvGrpSpPr>
        <p:cNvPr id="1" name=""/>
        <p:cNvGrpSpPr/>
        <p:nvPr/>
      </p:nvGrpSpPr>
      <p:grpSpPr>
        <a:xfrm>
          <a:off x="0" y="0"/>
          <a:ext cx="0" cy="0"/>
          <a:chOff x="0" y="0"/>
          <a:chExt cx="0" cy="0"/>
        </a:xfrm>
      </p:grpSpPr>
      <p:grpSp>
        <p:nvGrpSpPr>
          <p:cNvPr name="Group 2" id="2"/>
          <p:cNvGrpSpPr/>
          <p:nvPr/>
        </p:nvGrpSpPr>
        <p:grpSpPr>
          <a:xfrm rot="0">
            <a:off x="0" y="5657841"/>
            <a:ext cx="18288000" cy="4629159"/>
            <a:chOff x="0" y="0"/>
            <a:chExt cx="2833290" cy="717178"/>
          </a:xfrm>
        </p:grpSpPr>
        <p:sp>
          <p:nvSpPr>
            <p:cNvPr name="Freeform 3" id="3"/>
            <p:cNvSpPr/>
            <p:nvPr/>
          </p:nvSpPr>
          <p:spPr>
            <a:xfrm flipH="false" flipV="false" rot="0">
              <a:off x="0" y="0"/>
              <a:ext cx="2833290" cy="717178"/>
            </a:xfrm>
            <a:custGeom>
              <a:avLst/>
              <a:gdLst/>
              <a:ahLst/>
              <a:cxnLst/>
              <a:rect r="r" b="b" t="t" l="l"/>
              <a:pathLst>
                <a:path h="717178" w="2833290">
                  <a:moveTo>
                    <a:pt x="0" y="0"/>
                  </a:moveTo>
                  <a:lnTo>
                    <a:pt x="2833290" y="0"/>
                  </a:lnTo>
                  <a:lnTo>
                    <a:pt x="2833290" y="717178"/>
                  </a:lnTo>
                  <a:lnTo>
                    <a:pt x="0" y="717178"/>
                  </a:lnTo>
                  <a:close/>
                </a:path>
              </a:pathLst>
            </a:custGeom>
            <a:blipFill>
              <a:blip r:embed="rId2"/>
              <a:stretch>
                <a:fillRect l="0" t="-81447" r="0" b="-81447"/>
              </a:stretch>
            </a:blipFill>
          </p:spPr>
        </p:sp>
      </p:grpSp>
      <p:pic>
        <p:nvPicPr>
          <p:cNvPr name="Picture 4" id="4"/>
          <p:cNvPicPr>
            <a:picLocks noChangeAspect="true"/>
          </p:cNvPicPr>
          <p:nvPr/>
        </p:nvPicPr>
        <p:blipFill>
          <a:blip r:embed="rId3"/>
          <a:stretch>
            <a:fillRect/>
          </a:stretch>
        </p:blipFill>
        <p:spPr>
          <a:xfrm rot="0">
            <a:off x="5658719" y="2833667"/>
            <a:ext cx="6027133" cy="5648348"/>
          </a:xfrm>
          <a:prstGeom prst="rect">
            <a:avLst/>
          </a:prstGeom>
        </p:spPr>
      </p:pic>
      <p:sp>
        <p:nvSpPr>
          <p:cNvPr name="Freeform 5" id="5"/>
          <p:cNvSpPr/>
          <p:nvPr/>
        </p:nvSpPr>
        <p:spPr>
          <a:xfrm flipH="false" flipV="false" rot="0">
            <a:off x="10439064" y="3733116"/>
            <a:ext cx="1997496" cy="1260238"/>
          </a:xfrm>
          <a:custGeom>
            <a:avLst/>
            <a:gdLst/>
            <a:ahLst/>
            <a:cxnLst/>
            <a:rect r="r" b="b" t="t" l="l"/>
            <a:pathLst>
              <a:path h="1260238" w="1997496">
                <a:moveTo>
                  <a:pt x="0" y="0"/>
                </a:moveTo>
                <a:lnTo>
                  <a:pt x="1997496" y="0"/>
                </a:lnTo>
                <a:lnTo>
                  <a:pt x="1997496" y="1260238"/>
                </a:lnTo>
                <a:lnTo>
                  <a:pt x="0" y="12602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1547151" y="7077130"/>
            <a:ext cx="2769691" cy="1099821"/>
          </a:xfrm>
          <a:prstGeom prst="rect">
            <a:avLst/>
          </a:prstGeom>
        </p:spPr>
        <p:txBody>
          <a:bodyPr anchor="t" rtlCol="false" tIns="0" lIns="0" bIns="0" rIns="0">
            <a:spAutoFit/>
          </a:bodyPr>
          <a:lstStyle/>
          <a:p>
            <a:pPr algn="ctr">
              <a:lnSpc>
                <a:spcPts val="4479"/>
              </a:lnSpc>
            </a:pPr>
            <a:r>
              <a:rPr lang="en-US" sz="3199">
                <a:solidFill>
                  <a:srgbClr val="FFEBEB"/>
                </a:solidFill>
                <a:latin typeface="TT Fors"/>
                <a:ea typeface="TT Fors"/>
                <a:cs typeface="TT Fors"/>
                <a:sym typeface="TT Fors"/>
              </a:rPr>
              <a:t>Bài tập, dự án </a:t>
            </a:r>
          </a:p>
          <a:p>
            <a:pPr algn="ctr">
              <a:lnSpc>
                <a:spcPts val="4479"/>
              </a:lnSpc>
              <a:spcBef>
                <a:spcPct val="0"/>
              </a:spcBef>
            </a:pPr>
            <a:r>
              <a:rPr lang="en-US" sz="3199">
                <a:solidFill>
                  <a:srgbClr val="FFEBEB"/>
                </a:solidFill>
                <a:latin typeface="TT Fors"/>
                <a:ea typeface="TT Fors"/>
                <a:cs typeface="TT Fors"/>
                <a:sym typeface="TT Fors"/>
              </a:rPr>
              <a:t>trên trường</a:t>
            </a:r>
          </a:p>
        </p:txBody>
      </p:sp>
      <p:sp>
        <p:nvSpPr>
          <p:cNvPr name="Freeform 7" id="7"/>
          <p:cNvSpPr/>
          <p:nvPr/>
        </p:nvSpPr>
        <p:spPr>
          <a:xfrm flipH="true" flipV="false" rot="-9931225">
            <a:off x="8853730" y="7465517"/>
            <a:ext cx="2880384" cy="1817260"/>
          </a:xfrm>
          <a:custGeom>
            <a:avLst/>
            <a:gdLst/>
            <a:ahLst/>
            <a:cxnLst/>
            <a:rect r="r" b="b" t="t" l="l"/>
            <a:pathLst>
              <a:path h="1817260" w="2880384">
                <a:moveTo>
                  <a:pt x="2880383" y="0"/>
                </a:moveTo>
                <a:lnTo>
                  <a:pt x="0" y="0"/>
                </a:lnTo>
                <a:lnTo>
                  <a:pt x="0" y="1817260"/>
                </a:lnTo>
                <a:lnTo>
                  <a:pt x="2880383" y="1817260"/>
                </a:lnTo>
                <a:lnTo>
                  <a:pt x="2880383"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8100000">
            <a:off x="4151690" y="3232010"/>
            <a:ext cx="2234169" cy="2262450"/>
          </a:xfrm>
          <a:custGeom>
            <a:avLst/>
            <a:gdLst/>
            <a:ahLst/>
            <a:cxnLst/>
            <a:rect r="r" b="b" t="t" l="l"/>
            <a:pathLst>
              <a:path h="2262450" w="2234169">
                <a:moveTo>
                  <a:pt x="0" y="0"/>
                </a:moveTo>
                <a:lnTo>
                  <a:pt x="2234170" y="0"/>
                </a:lnTo>
                <a:lnTo>
                  <a:pt x="2234170" y="2262450"/>
                </a:lnTo>
                <a:lnTo>
                  <a:pt x="0" y="2262450"/>
                </a:lnTo>
                <a:lnTo>
                  <a:pt x="0" y="0"/>
                </a:lnTo>
                <a:close/>
              </a:path>
            </a:pathLst>
          </a:custGeom>
          <a:blipFill>
            <a:blip r:embed="rId6"/>
            <a:stretch>
              <a:fillRect l="0" t="0" r="0" b="0"/>
            </a:stretch>
          </a:blipFill>
        </p:spPr>
      </p:sp>
      <p:sp>
        <p:nvSpPr>
          <p:cNvPr name="Freeform 9" id="9"/>
          <p:cNvSpPr/>
          <p:nvPr/>
        </p:nvSpPr>
        <p:spPr>
          <a:xfrm flipH="true" flipV="false" rot="8217070">
            <a:off x="7886292" y="2498739"/>
            <a:ext cx="1053337" cy="1674380"/>
          </a:xfrm>
          <a:custGeom>
            <a:avLst/>
            <a:gdLst/>
            <a:ahLst/>
            <a:cxnLst/>
            <a:rect r="r" b="b" t="t" l="l"/>
            <a:pathLst>
              <a:path h="1674380" w="1053337">
                <a:moveTo>
                  <a:pt x="1053336" y="0"/>
                </a:moveTo>
                <a:lnTo>
                  <a:pt x="0" y="0"/>
                </a:lnTo>
                <a:lnTo>
                  <a:pt x="0" y="1674379"/>
                </a:lnTo>
                <a:lnTo>
                  <a:pt x="1053336" y="1674379"/>
                </a:lnTo>
                <a:lnTo>
                  <a:pt x="1053336"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12146274" y="5028100"/>
            <a:ext cx="1865511" cy="537846"/>
          </a:xfrm>
          <a:prstGeom prst="rect">
            <a:avLst/>
          </a:prstGeom>
        </p:spPr>
        <p:txBody>
          <a:bodyPr anchor="t" rtlCol="false" tIns="0" lIns="0" bIns="0" rIns="0">
            <a:spAutoFit/>
          </a:bodyPr>
          <a:lstStyle/>
          <a:p>
            <a:pPr algn="ctr">
              <a:lnSpc>
                <a:spcPts val="4479"/>
              </a:lnSpc>
              <a:spcBef>
                <a:spcPct val="0"/>
              </a:spcBef>
            </a:pPr>
            <a:r>
              <a:rPr lang="en-US" sz="3199">
                <a:solidFill>
                  <a:srgbClr val="FFEBEB"/>
                </a:solidFill>
                <a:latin typeface="TT Fors"/>
                <a:ea typeface="TT Fors"/>
                <a:cs typeface="TT Fors"/>
                <a:sym typeface="TT Fors"/>
              </a:rPr>
              <a:t>Chụp ảnh</a:t>
            </a:r>
          </a:p>
        </p:txBody>
      </p:sp>
      <p:sp>
        <p:nvSpPr>
          <p:cNvPr name="TextBox 11" id="11"/>
          <p:cNvSpPr txBox="true"/>
          <p:nvPr/>
        </p:nvSpPr>
        <p:spPr>
          <a:xfrm rot="0">
            <a:off x="2766902" y="1190625"/>
            <a:ext cx="12728265" cy="1176019"/>
          </a:xfrm>
          <a:prstGeom prst="rect">
            <a:avLst/>
          </a:prstGeom>
        </p:spPr>
        <p:txBody>
          <a:bodyPr anchor="t" rtlCol="false" tIns="0" lIns="0" bIns="0" rIns="0">
            <a:spAutoFit/>
          </a:bodyPr>
          <a:lstStyle/>
          <a:p>
            <a:pPr algn="ctr" marL="0" indent="0" lvl="0">
              <a:lnSpc>
                <a:spcPts val="8799"/>
              </a:lnSpc>
            </a:pPr>
            <a:r>
              <a:rPr lang="en-US" sz="8799">
                <a:solidFill>
                  <a:srgbClr val="FFEBEB"/>
                </a:solidFill>
                <a:latin typeface="Paytone One"/>
                <a:ea typeface="Paytone One"/>
                <a:cs typeface="Paytone One"/>
                <a:sym typeface="Paytone One"/>
              </a:rPr>
              <a:t>Mục đích tham quan</a:t>
            </a:r>
          </a:p>
        </p:txBody>
      </p:sp>
      <p:sp>
        <p:nvSpPr>
          <p:cNvPr name="TextBox 12" id="12"/>
          <p:cNvSpPr txBox="true"/>
          <p:nvPr/>
        </p:nvSpPr>
        <p:spPr>
          <a:xfrm rot="0">
            <a:off x="6380683" y="2798082"/>
            <a:ext cx="955774" cy="537846"/>
          </a:xfrm>
          <a:prstGeom prst="rect">
            <a:avLst/>
          </a:prstGeom>
        </p:spPr>
        <p:txBody>
          <a:bodyPr anchor="t" rtlCol="false" tIns="0" lIns="0" bIns="0" rIns="0">
            <a:spAutoFit/>
          </a:bodyPr>
          <a:lstStyle/>
          <a:p>
            <a:pPr algn="ctr">
              <a:lnSpc>
                <a:spcPts val="4479"/>
              </a:lnSpc>
              <a:spcBef>
                <a:spcPct val="0"/>
              </a:spcBef>
            </a:pPr>
            <a:r>
              <a:rPr lang="en-US" sz="3199">
                <a:solidFill>
                  <a:srgbClr val="FFEBEB"/>
                </a:solidFill>
                <a:latin typeface="TT Fors"/>
                <a:ea typeface="TT Fors"/>
                <a:cs typeface="TT Fors"/>
                <a:sym typeface="TT Fors"/>
              </a:rPr>
              <a:t>Khác</a:t>
            </a:r>
          </a:p>
        </p:txBody>
      </p:sp>
      <p:sp>
        <p:nvSpPr>
          <p:cNvPr name="TextBox 13" id="13"/>
          <p:cNvSpPr txBox="true"/>
          <p:nvPr/>
        </p:nvSpPr>
        <p:spPr>
          <a:xfrm rot="0">
            <a:off x="299694" y="3433757"/>
            <a:ext cx="4308482" cy="1099821"/>
          </a:xfrm>
          <a:prstGeom prst="rect">
            <a:avLst/>
          </a:prstGeom>
        </p:spPr>
        <p:txBody>
          <a:bodyPr anchor="t" rtlCol="false" tIns="0" lIns="0" bIns="0" rIns="0">
            <a:spAutoFit/>
          </a:bodyPr>
          <a:lstStyle/>
          <a:p>
            <a:pPr algn="ctr">
              <a:lnSpc>
                <a:spcPts val="4479"/>
              </a:lnSpc>
              <a:spcBef>
                <a:spcPct val="0"/>
              </a:spcBef>
            </a:pPr>
            <a:r>
              <a:rPr lang="en-US" sz="3199">
                <a:solidFill>
                  <a:srgbClr val="FFEBEB"/>
                </a:solidFill>
                <a:latin typeface="TT Fors"/>
                <a:ea typeface="TT Fors"/>
                <a:cs typeface="TT Fors"/>
                <a:sym typeface="TT Fors"/>
              </a:rPr>
              <a:t>Trải nghiệm, khám phá vườn thú</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333" r="0" b="-9333"/>
            </a:stretch>
          </a:blipFill>
        </p:spPr>
      </p:sp>
      <p:sp>
        <p:nvSpPr>
          <p:cNvPr name="Freeform 3" id="3"/>
          <p:cNvSpPr/>
          <p:nvPr/>
        </p:nvSpPr>
        <p:spPr>
          <a:xfrm flipH="false" flipV="false" rot="0">
            <a:off x="0" y="0"/>
            <a:ext cx="18288000" cy="13716000"/>
          </a:xfrm>
          <a:custGeom>
            <a:avLst/>
            <a:gdLst/>
            <a:ahLst/>
            <a:cxnLst/>
            <a:rect r="r" b="b" t="t" l="l"/>
            <a:pathLst>
              <a:path h="13716000" w="18288000">
                <a:moveTo>
                  <a:pt x="0" y="0"/>
                </a:moveTo>
                <a:lnTo>
                  <a:pt x="18288000" y="0"/>
                </a:lnTo>
                <a:lnTo>
                  <a:pt x="18288000" y="13716000"/>
                </a:lnTo>
                <a:lnTo>
                  <a:pt x="0" y="13716000"/>
                </a:lnTo>
                <a:lnTo>
                  <a:pt x="0" y="0"/>
                </a:lnTo>
                <a:close/>
              </a:path>
            </a:pathLst>
          </a:custGeom>
          <a:blipFill>
            <a:blip r:embed="rId3"/>
            <a:stretch>
              <a:fillRect l="0" t="0" r="0" b="0"/>
            </a:stretch>
          </a:blipFill>
        </p:spPr>
      </p:sp>
      <p:grpSp>
        <p:nvGrpSpPr>
          <p:cNvPr name="Group 4" id="4"/>
          <p:cNvGrpSpPr/>
          <p:nvPr/>
        </p:nvGrpSpPr>
        <p:grpSpPr>
          <a:xfrm rot="0">
            <a:off x="0" y="3654202"/>
            <a:ext cx="10959858" cy="5604098"/>
            <a:chOff x="0" y="0"/>
            <a:chExt cx="2886547" cy="1475977"/>
          </a:xfrm>
        </p:grpSpPr>
        <p:sp>
          <p:nvSpPr>
            <p:cNvPr name="Freeform 5" id="5"/>
            <p:cNvSpPr/>
            <p:nvPr/>
          </p:nvSpPr>
          <p:spPr>
            <a:xfrm flipH="false" flipV="false" rot="0">
              <a:off x="0" y="0"/>
              <a:ext cx="2886547" cy="1475977"/>
            </a:xfrm>
            <a:custGeom>
              <a:avLst/>
              <a:gdLst/>
              <a:ahLst/>
              <a:cxnLst/>
              <a:rect r="r" b="b" t="t" l="l"/>
              <a:pathLst>
                <a:path h="1475977" w="2886547">
                  <a:moveTo>
                    <a:pt x="0" y="0"/>
                  </a:moveTo>
                  <a:lnTo>
                    <a:pt x="2886547" y="0"/>
                  </a:lnTo>
                  <a:lnTo>
                    <a:pt x="2886547" y="1475977"/>
                  </a:lnTo>
                  <a:lnTo>
                    <a:pt x="0" y="1475977"/>
                  </a:lnTo>
                  <a:close/>
                </a:path>
              </a:pathLst>
            </a:custGeom>
            <a:solidFill>
              <a:srgbClr val="FFF9F3"/>
            </a:solidFill>
          </p:spPr>
        </p:sp>
        <p:sp>
          <p:nvSpPr>
            <p:cNvPr name="TextBox 6" id="6"/>
            <p:cNvSpPr txBox="true"/>
            <p:nvPr/>
          </p:nvSpPr>
          <p:spPr>
            <a:xfrm>
              <a:off x="0" y="-38100"/>
              <a:ext cx="2886547" cy="1514077"/>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028700" y="5391991"/>
            <a:ext cx="7460132" cy="2290444"/>
          </a:xfrm>
          <a:prstGeom prst="rect">
            <a:avLst/>
          </a:prstGeom>
        </p:spPr>
        <p:txBody>
          <a:bodyPr anchor="t" rtlCol="false" tIns="0" lIns="0" bIns="0" rIns="0">
            <a:spAutoFit/>
          </a:bodyPr>
          <a:lstStyle/>
          <a:p>
            <a:pPr algn="l" marL="0" indent="0" lvl="0">
              <a:lnSpc>
                <a:spcPts val="8799"/>
              </a:lnSpc>
            </a:pPr>
            <a:r>
              <a:rPr lang="en-US" sz="8799">
                <a:solidFill>
                  <a:srgbClr val="414B3B"/>
                </a:solidFill>
                <a:latin typeface="Paytone One"/>
                <a:ea typeface="Paytone One"/>
                <a:cs typeface="Paytone One"/>
                <a:sym typeface="Paytone One"/>
              </a:rPr>
              <a:t>Tác động lên nhận thức</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01" r="-9895" b="-29131"/>
            </a:stretch>
          </a:blipFill>
        </p:spPr>
      </p:sp>
      <p:sp>
        <p:nvSpPr>
          <p:cNvPr name="Freeform 3" id="3"/>
          <p:cNvSpPr/>
          <p:nvPr/>
        </p:nvSpPr>
        <p:spPr>
          <a:xfrm flipH="false" flipV="false" rot="0">
            <a:off x="-68250" y="0"/>
            <a:ext cx="18356250" cy="10337467"/>
          </a:xfrm>
          <a:custGeom>
            <a:avLst/>
            <a:gdLst/>
            <a:ahLst/>
            <a:cxnLst/>
            <a:rect r="r" b="b" t="t" l="l"/>
            <a:pathLst>
              <a:path h="10337467" w="18356250">
                <a:moveTo>
                  <a:pt x="0" y="0"/>
                </a:moveTo>
                <a:lnTo>
                  <a:pt x="18356250" y="0"/>
                </a:lnTo>
                <a:lnTo>
                  <a:pt x="18356250" y="10337467"/>
                </a:lnTo>
                <a:lnTo>
                  <a:pt x="0" y="10337467"/>
                </a:lnTo>
                <a:lnTo>
                  <a:pt x="0" y="0"/>
                </a:lnTo>
                <a:close/>
              </a:path>
            </a:pathLst>
          </a:custGeom>
          <a:blipFill>
            <a:blip r:embed="rId3"/>
            <a:stretch>
              <a:fillRect l="0" t="0" r="0" b="0"/>
            </a:stretch>
          </a:blipFill>
        </p:spPr>
      </p:sp>
      <p:sp>
        <p:nvSpPr>
          <p:cNvPr name="Freeform 4" id="4"/>
          <p:cNvSpPr/>
          <p:nvPr/>
        </p:nvSpPr>
        <p:spPr>
          <a:xfrm flipH="false" flipV="false" rot="0">
            <a:off x="-543389" y="-72116"/>
            <a:ext cx="18356250" cy="12229851"/>
          </a:xfrm>
          <a:custGeom>
            <a:avLst/>
            <a:gdLst/>
            <a:ahLst/>
            <a:cxnLst/>
            <a:rect r="r" b="b" t="t" l="l"/>
            <a:pathLst>
              <a:path h="12229851" w="18356250">
                <a:moveTo>
                  <a:pt x="0" y="0"/>
                </a:moveTo>
                <a:lnTo>
                  <a:pt x="18356250" y="0"/>
                </a:lnTo>
                <a:lnTo>
                  <a:pt x="18356250" y="12229852"/>
                </a:lnTo>
                <a:lnTo>
                  <a:pt x="0" y="12229852"/>
                </a:lnTo>
                <a:lnTo>
                  <a:pt x="0" y="0"/>
                </a:lnTo>
                <a:close/>
              </a:path>
            </a:pathLst>
          </a:custGeom>
          <a:blipFill>
            <a:blip r:embed="rId4"/>
            <a:stretch>
              <a:fillRect l="0" t="0" r="0" b="0"/>
            </a:stretch>
          </a:blipFill>
        </p:spPr>
      </p:sp>
      <p:grpSp>
        <p:nvGrpSpPr>
          <p:cNvPr name="Group 5" id="5"/>
          <p:cNvGrpSpPr/>
          <p:nvPr/>
        </p:nvGrpSpPr>
        <p:grpSpPr>
          <a:xfrm rot="0">
            <a:off x="0" y="5143500"/>
            <a:ext cx="8939672" cy="4114800"/>
            <a:chOff x="0" y="0"/>
            <a:chExt cx="2354481" cy="1083733"/>
          </a:xfrm>
        </p:grpSpPr>
        <p:sp>
          <p:nvSpPr>
            <p:cNvPr name="Freeform 6" id="6"/>
            <p:cNvSpPr/>
            <p:nvPr/>
          </p:nvSpPr>
          <p:spPr>
            <a:xfrm flipH="false" flipV="false" rot="0">
              <a:off x="0" y="0"/>
              <a:ext cx="2354481" cy="1083733"/>
            </a:xfrm>
            <a:custGeom>
              <a:avLst/>
              <a:gdLst/>
              <a:ahLst/>
              <a:cxnLst/>
              <a:rect r="r" b="b" t="t" l="l"/>
              <a:pathLst>
                <a:path h="1083733" w="2354481">
                  <a:moveTo>
                    <a:pt x="0" y="0"/>
                  </a:moveTo>
                  <a:lnTo>
                    <a:pt x="2354481" y="0"/>
                  </a:lnTo>
                  <a:lnTo>
                    <a:pt x="2354481" y="1083733"/>
                  </a:lnTo>
                  <a:lnTo>
                    <a:pt x="0" y="1083733"/>
                  </a:lnTo>
                  <a:close/>
                </a:path>
              </a:pathLst>
            </a:custGeom>
            <a:solidFill>
              <a:srgbClr val="5D5340"/>
            </a:solidFill>
          </p:spPr>
        </p:sp>
        <p:sp>
          <p:nvSpPr>
            <p:cNvPr name="TextBox 7" id="7"/>
            <p:cNvSpPr txBox="true"/>
            <p:nvPr/>
          </p:nvSpPr>
          <p:spPr>
            <a:xfrm>
              <a:off x="0" y="-38100"/>
              <a:ext cx="2354481" cy="1121833"/>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9348328" y="684495"/>
            <a:ext cx="8939672" cy="4114800"/>
            <a:chOff x="0" y="0"/>
            <a:chExt cx="2354481" cy="1083733"/>
          </a:xfrm>
        </p:grpSpPr>
        <p:sp>
          <p:nvSpPr>
            <p:cNvPr name="Freeform 9" id="9"/>
            <p:cNvSpPr/>
            <p:nvPr/>
          </p:nvSpPr>
          <p:spPr>
            <a:xfrm flipH="false" flipV="false" rot="0">
              <a:off x="0" y="0"/>
              <a:ext cx="2354481" cy="1083733"/>
            </a:xfrm>
            <a:custGeom>
              <a:avLst/>
              <a:gdLst/>
              <a:ahLst/>
              <a:cxnLst/>
              <a:rect r="r" b="b" t="t" l="l"/>
              <a:pathLst>
                <a:path h="1083733" w="2354481">
                  <a:moveTo>
                    <a:pt x="0" y="0"/>
                  </a:moveTo>
                  <a:lnTo>
                    <a:pt x="2354481" y="0"/>
                  </a:lnTo>
                  <a:lnTo>
                    <a:pt x="2354481" y="1083733"/>
                  </a:lnTo>
                  <a:lnTo>
                    <a:pt x="0" y="1083733"/>
                  </a:lnTo>
                  <a:close/>
                </a:path>
              </a:pathLst>
            </a:custGeom>
            <a:solidFill>
              <a:srgbClr val="5D5340"/>
            </a:solidFill>
          </p:spPr>
        </p:sp>
        <p:sp>
          <p:nvSpPr>
            <p:cNvPr name="TextBox 10" id="10"/>
            <p:cNvSpPr txBox="true"/>
            <p:nvPr/>
          </p:nvSpPr>
          <p:spPr>
            <a:xfrm>
              <a:off x="0" y="-38100"/>
              <a:ext cx="2354481" cy="1121833"/>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9348328" y="5143500"/>
            <a:ext cx="8939672" cy="4114800"/>
            <a:chOff x="0" y="0"/>
            <a:chExt cx="2354481" cy="1083733"/>
          </a:xfrm>
        </p:grpSpPr>
        <p:sp>
          <p:nvSpPr>
            <p:cNvPr name="Freeform 12" id="12"/>
            <p:cNvSpPr/>
            <p:nvPr/>
          </p:nvSpPr>
          <p:spPr>
            <a:xfrm flipH="false" flipV="false" rot="0">
              <a:off x="0" y="0"/>
              <a:ext cx="2354481" cy="1083733"/>
            </a:xfrm>
            <a:custGeom>
              <a:avLst/>
              <a:gdLst/>
              <a:ahLst/>
              <a:cxnLst/>
              <a:rect r="r" b="b" t="t" l="l"/>
              <a:pathLst>
                <a:path h="1083733" w="2354481">
                  <a:moveTo>
                    <a:pt x="0" y="0"/>
                  </a:moveTo>
                  <a:lnTo>
                    <a:pt x="2354481" y="0"/>
                  </a:lnTo>
                  <a:lnTo>
                    <a:pt x="2354481" y="1083733"/>
                  </a:lnTo>
                  <a:lnTo>
                    <a:pt x="0" y="1083733"/>
                  </a:lnTo>
                  <a:close/>
                </a:path>
              </a:pathLst>
            </a:custGeom>
            <a:solidFill>
              <a:srgbClr val="5D5340"/>
            </a:solidFill>
          </p:spPr>
        </p:sp>
        <p:sp>
          <p:nvSpPr>
            <p:cNvPr name="TextBox 13" id="13"/>
            <p:cNvSpPr txBox="true"/>
            <p:nvPr/>
          </p:nvSpPr>
          <p:spPr>
            <a:xfrm>
              <a:off x="0" y="-38100"/>
              <a:ext cx="2354481" cy="112183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0" y="759931"/>
            <a:ext cx="8939672" cy="4114800"/>
            <a:chOff x="0" y="0"/>
            <a:chExt cx="2354481" cy="1083733"/>
          </a:xfrm>
        </p:grpSpPr>
        <p:sp>
          <p:nvSpPr>
            <p:cNvPr name="Freeform 15" id="15"/>
            <p:cNvSpPr/>
            <p:nvPr/>
          </p:nvSpPr>
          <p:spPr>
            <a:xfrm flipH="false" flipV="false" rot="0">
              <a:off x="0" y="0"/>
              <a:ext cx="2354481" cy="1083733"/>
            </a:xfrm>
            <a:custGeom>
              <a:avLst/>
              <a:gdLst/>
              <a:ahLst/>
              <a:cxnLst/>
              <a:rect r="r" b="b" t="t" l="l"/>
              <a:pathLst>
                <a:path h="1083733" w="2354481">
                  <a:moveTo>
                    <a:pt x="0" y="0"/>
                  </a:moveTo>
                  <a:lnTo>
                    <a:pt x="2354481" y="0"/>
                  </a:lnTo>
                  <a:lnTo>
                    <a:pt x="2354481" y="1083733"/>
                  </a:lnTo>
                  <a:lnTo>
                    <a:pt x="0" y="1083733"/>
                  </a:lnTo>
                  <a:close/>
                </a:path>
              </a:pathLst>
            </a:custGeom>
            <a:solidFill>
              <a:srgbClr val="FFF9F3"/>
            </a:solidFill>
          </p:spPr>
        </p:sp>
        <p:sp>
          <p:nvSpPr>
            <p:cNvPr name="TextBox 16" id="16"/>
            <p:cNvSpPr txBox="true"/>
            <p:nvPr/>
          </p:nvSpPr>
          <p:spPr>
            <a:xfrm>
              <a:off x="0" y="-38100"/>
              <a:ext cx="2354481" cy="11218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941834" y="2097876"/>
            <a:ext cx="7056005" cy="1176019"/>
          </a:xfrm>
          <a:prstGeom prst="rect">
            <a:avLst/>
          </a:prstGeom>
        </p:spPr>
        <p:txBody>
          <a:bodyPr anchor="t" rtlCol="false" tIns="0" lIns="0" bIns="0" rIns="0">
            <a:spAutoFit/>
          </a:bodyPr>
          <a:lstStyle/>
          <a:p>
            <a:pPr algn="l" marL="0" indent="0" lvl="0">
              <a:lnSpc>
                <a:spcPts val="8799"/>
              </a:lnSpc>
            </a:pPr>
            <a:r>
              <a:rPr lang="en-US" sz="8799">
                <a:solidFill>
                  <a:srgbClr val="414B3B"/>
                </a:solidFill>
                <a:latin typeface="Paytone One"/>
                <a:ea typeface="Paytone One"/>
                <a:cs typeface="Paytone One"/>
                <a:sym typeface="Paytone One"/>
              </a:rPr>
              <a:t>Trải nghiệm</a:t>
            </a:r>
          </a:p>
        </p:txBody>
      </p:sp>
      <p:sp>
        <p:nvSpPr>
          <p:cNvPr name="TextBox 18" id="18"/>
          <p:cNvSpPr txBox="true"/>
          <p:nvPr/>
        </p:nvSpPr>
        <p:spPr>
          <a:xfrm rot="0">
            <a:off x="9653264" y="1888326"/>
            <a:ext cx="7606036" cy="1810385"/>
          </a:xfrm>
          <a:prstGeom prst="rect">
            <a:avLst/>
          </a:prstGeom>
        </p:spPr>
        <p:txBody>
          <a:bodyPr anchor="t" rtlCol="false" tIns="0" lIns="0" bIns="0" rIns="0">
            <a:spAutoFit/>
          </a:bodyPr>
          <a:lstStyle/>
          <a:p>
            <a:pPr algn="just" marL="0" indent="0" lvl="0">
              <a:lnSpc>
                <a:spcPts val="3640"/>
              </a:lnSpc>
              <a:spcBef>
                <a:spcPct val="0"/>
              </a:spcBef>
            </a:pPr>
            <a:r>
              <a:rPr lang="en-US" sz="2600">
                <a:solidFill>
                  <a:srgbClr val="FFF9F3"/>
                </a:solidFill>
                <a:latin typeface="TT Fors"/>
                <a:ea typeface="TT Fors"/>
                <a:cs typeface="TT Fors"/>
                <a:sym typeface="TT Fors"/>
              </a:rPr>
              <a:t>Thảo Cầm Viên Sài Gòn có tác động tích cực đến nhận thức của học sinh thông qua việc mang đến cơ hội học tập thực tế và trải nghiệm thiên nhiên</a:t>
            </a:r>
          </a:p>
        </p:txBody>
      </p:sp>
      <p:sp>
        <p:nvSpPr>
          <p:cNvPr name="TextBox 19" id="19"/>
          <p:cNvSpPr txBox="true"/>
          <p:nvPr/>
        </p:nvSpPr>
        <p:spPr>
          <a:xfrm rot="0">
            <a:off x="9653264" y="1270728"/>
            <a:ext cx="6068220" cy="481330"/>
          </a:xfrm>
          <a:prstGeom prst="rect">
            <a:avLst/>
          </a:prstGeom>
        </p:spPr>
        <p:txBody>
          <a:bodyPr anchor="t" rtlCol="false" tIns="0" lIns="0" bIns="0" rIns="0">
            <a:spAutoFit/>
          </a:bodyPr>
          <a:lstStyle/>
          <a:p>
            <a:pPr algn="l" marL="0" indent="0" lvl="0">
              <a:lnSpc>
                <a:spcPts val="3919"/>
              </a:lnSpc>
              <a:spcBef>
                <a:spcPct val="0"/>
              </a:spcBef>
            </a:pPr>
            <a:r>
              <a:rPr lang="en-US" sz="2799" u="sng">
                <a:solidFill>
                  <a:srgbClr val="FFF9F3"/>
                </a:solidFill>
                <a:latin typeface="Paytone One"/>
                <a:ea typeface="Paytone One"/>
                <a:cs typeface="Paytone One"/>
                <a:sym typeface="Paytone One"/>
              </a:rPr>
              <a:t>Tác động tích cực</a:t>
            </a:r>
          </a:p>
        </p:txBody>
      </p:sp>
      <p:sp>
        <p:nvSpPr>
          <p:cNvPr name="TextBox 20" id="20"/>
          <p:cNvSpPr txBox="true"/>
          <p:nvPr/>
        </p:nvSpPr>
        <p:spPr>
          <a:xfrm rot="0">
            <a:off x="9653264" y="6786915"/>
            <a:ext cx="7606036" cy="1810385"/>
          </a:xfrm>
          <a:prstGeom prst="rect">
            <a:avLst/>
          </a:prstGeom>
        </p:spPr>
        <p:txBody>
          <a:bodyPr anchor="t" rtlCol="false" tIns="0" lIns="0" bIns="0" rIns="0">
            <a:spAutoFit/>
          </a:bodyPr>
          <a:lstStyle/>
          <a:p>
            <a:pPr algn="just" marL="0" indent="0" lvl="0">
              <a:lnSpc>
                <a:spcPts val="3640"/>
              </a:lnSpc>
              <a:spcBef>
                <a:spcPct val="0"/>
              </a:spcBef>
            </a:pPr>
            <a:r>
              <a:rPr lang="en-US" sz="2600">
                <a:solidFill>
                  <a:srgbClr val="FFF9F3"/>
                </a:solidFill>
                <a:latin typeface="TT Fors"/>
                <a:ea typeface="TT Fors"/>
                <a:cs typeface="TT Fors"/>
                <a:sym typeface="TT Fors"/>
              </a:rPr>
              <a:t>Thông qua các hoạt động và thông tin tại Thảo Cầm Viên,sinh viên được truyền cảm hứng về tầm quan trọng của việc bảo tồn thiên nhiên, bảo vệ động vật hoang dã và hệ sinh thái.</a:t>
            </a:r>
          </a:p>
        </p:txBody>
      </p:sp>
      <p:sp>
        <p:nvSpPr>
          <p:cNvPr name="TextBox 21" id="21"/>
          <p:cNvSpPr txBox="true"/>
          <p:nvPr/>
        </p:nvSpPr>
        <p:spPr>
          <a:xfrm rot="0">
            <a:off x="9653264" y="5666325"/>
            <a:ext cx="6068220" cy="976630"/>
          </a:xfrm>
          <a:prstGeom prst="rect">
            <a:avLst/>
          </a:prstGeom>
        </p:spPr>
        <p:txBody>
          <a:bodyPr anchor="t" rtlCol="false" tIns="0" lIns="0" bIns="0" rIns="0">
            <a:spAutoFit/>
          </a:bodyPr>
          <a:lstStyle/>
          <a:p>
            <a:pPr algn="l" marL="0" indent="0" lvl="0">
              <a:lnSpc>
                <a:spcPts val="3919"/>
              </a:lnSpc>
              <a:spcBef>
                <a:spcPct val="0"/>
              </a:spcBef>
            </a:pPr>
            <a:r>
              <a:rPr lang="en-US" sz="2799" u="sng">
                <a:solidFill>
                  <a:srgbClr val="FFF9F3"/>
                </a:solidFill>
                <a:latin typeface="Paytone One"/>
                <a:ea typeface="Paytone One"/>
                <a:cs typeface="Paytone One"/>
                <a:sym typeface="Paytone One"/>
              </a:rPr>
              <a:t>Khơi dậy ý thức bảo vệ môi trường</a:t>
            </a:r>
          </a:p>
        </p:txBody>
      </p:sp>
      <p:sp>
        <p:nvSpPr>
          <p:cNvPr name="TextBox 22" id="22"/>
          <p:cNvSpPr txBox="true"/>
          <p:nvPr/>
        </p:nvSpPr>
        <p:spPr>
          <a:xfrm rot="0">
            <a:off x="1028700" y="6646510"/>
            <a:ext cx="7606036" cy="1353185"/>
          </a:xfrm>
          <a:prstGeom prst="rect">
            <a:avLst/>
          </a:prstGeom>
        </p:spPr>
        <p:txBody>
          <a:bodyPr anchor="t" rtlCol="false" tIns="0" lIns="0" bIns="0" rIns="0">
            <a:spAutoFit/>
          </a:bodyPr>
          <a:lstStyle/>
          <a:p>
            <a:pPr algn="just" marL="0" indent="0" lvl="0">
              <a:lnSpc>
                <a:spcPts val="3640"/>
              </a:lnSpc>
              <a:spcBef>
                <a:spcPct val="0"/>
              </a:spcBef>
            </a:pPr>
            <a:r>
              <a:rPr lang="en-US" sz="2600">
                <a:solidFill>
                  <a:srgbClr val="FFF9F3"/>
                </a:solidFill>
                <a:latin typeface="TT Fors"/>
                <a:ea typeface="TT Fors"/>
                <a:cs typeface="TT Fors"/>
                <a:sym typeface="TT Fors"/>
              </a:rPr>
              <a:t>Có cơ hội quan sát trực tiếp các loài động, thực vật phong phú, từ đó hiểu rõ hơn về đặc điểm, tập tính và môi trường sống của chúng.</a:t>
            </a:r>
          </a:p>
        </p:txBody>
      </p:sp>
      <p:sp>
        <p:nvSpPr>
          <p:cNvPr name="TextBox 23" id="23"/>
          <p:cNvSpPr txBox="true"/>
          <p:nvPr/>
        </p:nvSpPr>
        <p:spPr>
          <a:xfrm rot="0">
            <a:off x="1028700" y="5525920"/>
            <a:ext cx="6068220" cy="976630"/>
          </a:xfrm>
          <a:prstGeom prst="rect">
            <a:avLst/>
          </a:prstGeom>
        </p:spPr>
        <p:txBody>
          <a:bodyPr anchor="t" rtlCol="false" tIns="0" lIns="0" bIns="0" rIns="0">
            <a:spAutoFit/>
          </a:bodyPr>
          <a:lstStyle/>
          <a:p>
            <a:pPr algn="l" marL="0" indent="0" lvl="0">
              <a:lnSpc>
                <a:spcPts val="3919"/>
              </a:lnSpc>
              <a:spcBef>
                <a:spcPct val="0"/>
              </a:spcBef>
            </a:pPr>
            <a:r>
              <a:rPr lang="en-US" sz="2799" u="sng">
                <a:solidFill>
                  <a:srgbClr val="FFF9F3"/>
                </a:solidFill>
                <a:latin typeface="Paytone One"/>
                <a:ea typeface="Paytone One"/>
                <a:cs typeface="Paytone One"/>
                <a:sym typeface="Paytone One"/>
              </a:rPr>
              <a:t>Mở rộng hiểu biết về đa dạng sinh học</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5D5340"/>
        </a:solidFill>
      </p:bgPr>
    </p:bg>
    <p:spTree>
      <p:nvGrpSpPr>
        <p:cNvPr id="1" name=""/>
        <p:cNvGrpSpPr/>
        <p:nvPr/>
      </p:nvGrpSpPr>
      <p:grpSpPr>
        <a:xfrm>
          <a:off x="0" y="0"/>
          <a:ext cx="0" cy="0"/>
          <a:chOff x="0" y="0"/>
          <a:chExt cx="0" cy="0"/>
        </a:xfrm>
      </p:grpSpPr>
      <p:grpSp>
        <p:nvGrpSpPr>
          <p:cNvPr name="Group 2" id="2"/>
          <p:cNvGrpSpPr/>
          <p:nvPr/>
        </p:nvGrpSpPr>
        <p:grpSpPr>
          <a:xfrm rot="0">
            <a:off x="10196367" y="0"/>
            <a:ext cx="8091633" cy="10287000"/>
            <a:chOff x="0" y="0"/>
            <a:chExt cx="1253606" cy="1593725"/>
          </a:xfrm>
        </p:grpSpPr>
        <p:sp>
          <p:nvSpPr>
            <p:cNvPr name="Freeform 3" id="3"/>
            <p:cNvSpPr/>
            <p:nvPr/>
          </p:nvSpPr>
          <p:spPr>
            <a:xfrm flipH="false" flipV="false" rot="0">
              <a:off x="0" y="0"/>
              <a:ext cx="1253606" cy="1593725"/>
            </a:xfrm>
            <a:custGeom>
              <a:avLst/>
              <a:gdLst/>
              <a:ahLst/>
              <a:cxnLst/>
              <a:rect r="r" b="b" t="t" l="l"/>
              <a:pathLst>
                <a:path h="1593725" w="1253606">
                  <a:moveTo>
                    <a:pt x="0" y="0"/>
                  </a:moveTo>
                  <a:lnTo>
                    <a:pt x="1253606" y="0"/>
                  </a:lnTo>
                  <a:lnTo>
                    <a:pt x="1253606" y="1593725"/>
                  </a:lnTo>
                  <a:lnTo>
                    <a:pt x="0" y="1593725"/>
                  </a:lnTo>
                  <a:close/>
                </a:path>
              </a:pathLst>
            </a:custGeom>
            <a:blipFill>
              <a:blip r:embed="rId2"/>
              <a:stretch>
                <a:fillRect l="-3139" t="0" r="-124620" b="0"/>
              </a:stretch>
            </a:blipFill>
          </p:spPr>
        </p:sp>
      </p:grpSp>
      <p:grpSp>
        <p:nvGrpSpPr>
          <p:cNvPr name="Group 4" id="4"/>
          <p:cNvGrpSpPr/>
          <p:nvPr/>
        </p:nvGrpSpPr>
        <p:grpSpPr>
          <a:xfrm rot="0">
            <a:off x="1028700" y="3362614"/>
            <a:ext cx="4982767" cy="5895686"/>
            <a:chOff x="0" y="0"/>
            <a:chExt cx="1312334" cy="1552773"/>
          </a:xfrm>
        </p:grpSpPr>
        <p:sp>
          <p:nvSpPr>
            <p:cNvPr name="Freeform 5" id="5"/>
            <p:cNvSpPr/>
            <p:nvPr/>
          </p:nvSpPr>
          <p:spPr>
            <a:xfrm flipH="false" flipV="false" rot="0">
              <a:off x="0" y="0"/>
              <a:ext cx="1312334" cy="1552773"/>
            </a:xfrm>
            <a:custGeom>
              <a:avLst/>
              <a:gdLst/>
              <a:ahLst/>
              <a:cxnLst/>
              <a:rect r="r" b="b" t="t" l="l"/>
              <a:pathLst>
                <a:path h="1552773" w="1312334">
                  <a:moveTo>
                    <a:pt x="0" y="0"/>
                  </a:moveTo>
                  <a:lnTo>
                    <a:pt x="1312334" y="0"/>
                  </a:lnTo>
                  <a:lnTo>
                    <a:pt x="1312334" y="1552773"/>
                  </a:lnTo>
                  <a:lnTo>
                    <a:pt x="0" y="1552773"/>
                  </a:lnTo>
                  <a:close/>
                </a:path>
              </a:pathLst>
            </a:custGeom>
            <a:solidFill>
              <a:srgbClr val="FFF9F3"/>
            </a:solidFill>
          </p:spPr>
        </p:sp>
        <p:sp>
          <p:nvSpPr>
            <p:cNvPr name="TextBox 6" id="6"/>
            <p:cNvSpPr txBox="true"/>
            <p:nvPr/>
          </p:nvSpPr>
          <p:spPr>
            <a:xfrm>
              <a:off x="0" y="-38100"/>
              <a:ext cx="1312334" cy="1590873"/>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6652617" y="3362614"/>
            <a:ext cx="4982767" cy="5895686"/>
            <a:chOff x="0" y="0"/>
            <a:chExt cx="1312334" cy="1552773"/>
          </a:xfrm>
        </p:grpSpPr>
        <p:sp>
          <p:nvSpPr>
            <p:cNvPr name="Freeform 8" id="8"/>
            <p:cNvSpPr/>
            <p:nvPr/>
          </p:nvSpPr>
          <p:spPr>
            <a:xfrm flipH="false" flipV="false" rot="0">
              <a:off x="0" y="0"/>
              <a:ext cx="1312334" cy="1552773"/>
            </a:xfrm>
            <a:custGeom>
              <a:avLst/>
              <a:gdLst/>
              <a:ahLst/>
              <a:cxnLst/>
              <a:rect r="r" b="b" t="t" l="l"/>
              <a:pathLst>
                <a:path h="1552773" w="1312334">
                  <a:moveTo>
                    <a:pt x="0" y="0"/>
                  </a:moveTo>
                  <a:lnTo>
                    <a:pt x="1312334" y="0"/>
                  </a:lnTo>
                  <a:lnTo>
                    <a:pt x="1312334" y="1552773"/>
                  </a:lnTo>
                  <a:lnTo>
                    <a:pt x="0" y="1552773"/>
                  </a:lnTo>
                  <a:close/>
                </a:path>
              </a:pathLst>
            </a:custGeom>
            <a:solidFill>
              <a:srgbClr val="FFF9F3"/>
            </a:solidFill>
          </p:spPr>
        </p:sp>
        <p:sp>
          <p:nvSpPr>
            <p:cNvPr name="TextBox 9" id="9"/>
            <p:cNvSpPr txBox="true"/>
            <p:nvPr/>
          </p:nvSpPr>
          <p:spPr>
            <a:xfrm>
              <a:off x="0" y="-38100"/>
              <a:ext cx="1312334" cy="1590873"/>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028700" y="1162050"/>
            <a:ext cx="10606683" cy="963930"/>
          </a:xfrm>
          <a:prstGeom prst="rect">
            <a:avLst/>
          </a:prstGeom>
        </p:spPr>
        <p:txBody>
          <a:bodyPr anchor="t" rtlCol="false" tIns="0" lIns="0" bIns="0" rIns="0">
            <a:spAutoFit/>
          </a:bodyPr>
          <a:lstStyle/>
          <a:p>
            <a:pPr algn="l" marL="0" indent="0" lvl="0">
              <a:lnSpc>
                <a:spcPts val="7200"/>
              </a:lnSpc>
            </a:pPr>
            <a:r>
              <a:rPr lang="en-US" sz="7200">
                <a:solidFill>
                  <a:srgbClr val="FFEBEB"/>
                </a:solidFill>
                <a:latin typeface="Paytone One"/>
                <a:ea typeface="Paytone One"/>
                <a:cs typeface="Paytone One"/>
                <a:sym typeface="Paytone One"/>
              </a:rPr>
              <a:t>Góc nhìn</a:t>
            </a:r>
          </a:p>
        </p:txBody>
      </p:sp>
      <p:sp>
        <p:nvSpPr>
          <p:cNvPr name="TextBox 11" id="11"/>
          <p:cNvSpPr txBox="true"/>
          <p:nvPr/>
        </p:nvSpPr>
        <p:spPr>
          <a:xfrm rot="0">
            <a:off x="1446076" y="3680665"/>
            <a:ext cx="3473732" cy="976630"/>
          </a:xfrm>
          <a:prstGeom prst="rect">
            <a:avLst/>
          </a:prstGeom>
        </p:spPr>
        <p:txBody>
          <a:bodyPr anchor="t" rtlCol="false" tIns="0" lIns="0" bIns="0" rIns="0">
            <a:spAutoFit/>
          </a:bodyPr>
          <a:lstStyle/>
          <a:p>
            <a:pPr algn="l">
              <a:lnSpc>
                <a:spcPts val="3920"/>
              </a:lnSpc>
              <a:spcBef>
                <a:spcPct val="0"/>
              </a:spcBef>
            </a:pPr>
            <a:r>
              <a:rPr lang="en-US" sz="2800" u="sng">
                <a:solidFill>
                  <a:srgbClr val="414B3B"/>
                </a:solidFill>
                <a:latin typeface="Paytone One"/>
                <a:ea typeface="Paytone One"/>
                <a:cs typeface="Paytone One"/>
                <a:sym typeface="Paytone One"/>
              </a:rPr>
              <a:t>Góc nhìn về đa dạng sinh học</a:t>
            </a:r>
          </a:p>
        </p:txBody>
      </p:sp>
      <p:sp>
        <p:nvSpPr>
          <p:cNvPr name="TextBox 12" id="12"/>
          <p:cNvSpPr txBox="true"/>
          <p:nvPr/>
        </p:nvSpPr>
        <p:spPr>
          <a:xfrm rot="0">
            <a:off x="1446076" y="4786714"/>
            <a:ext cx="4148015" cy="2267585"/>
          </a:xfrm>
          <a:prstGeom prst="rect">
            <a:avLst/>
          </a:prstGeom>
        </p:spPr>
        <p:txBody>
          <a:bodyPr anchor="t" rtlCol="false" tIns="0" lIns="0" bIns="0" rIns="0">
            <a:spAutoFit/>
          </a:bodyPr>
          <a:lstStyle/>
          <a:p>
            <a:pPr algn="just">
              <a:lnSpc>
                <a:spcPts val="3640"/>
              </a:lnSpc>
              <a:spcBef>
                <a:spcPct val="0"/>
              </a:spcBef>
            </a:pPr>
            <a:r>
              <a:rPr lang="en-US" sz="2600">
                <a:solidFill>
                  <a:srgbClr val="414B3B"/>
                </a:solidFill>
                <a:latin typeface="TT Fors"/>
                <a:ea typeface="TT Fors"/>
                <a:cs typeface="TT Fors"/>
                <a:sym typeface="TT Fors"/>
              </a:rPr>
              <a:t>Được tiếp cận trực tiếp với nhiều loài động, thực vật quý hiếm, mở rộng nhận thức về sự phong phú và vẻ đẹp của thiên nhiên.</a:t>
            </a:r>
          </a:p>
        </p:txBody>
      </p:sp>
      <p:sp>
        <p:nvSpPr>
          <p:cNvPr name="TextBox 13" id="13"/>
          <p:cNvSpPr txBox="true"/>
          <p:nvPr/>
        </p:nvSpPr>
        <p:spPr>
          <a:xfrm rot="0">
            <a:off x="7069993" y="3680665"/>
            <a:ext cx="4148015" cy="976630"/>
          </a:xfrm>
          <a:prstGeom prst="rect">
            <a:avLst/>
          </a:prstGeom>
        </p:spPr>
        <p:txBody>
          <a:bodyPr anchor="t" rtlCol="false" tIns="0" lIns="0" bIns="0" rIns="0">
            <a:spAutoFit/>
          </a:bodyPr>
          <a:lstStyle/>
          <a:p>
            <a:pPr algn="l">
              <a:lnSpc>
                <a:spcPts val="3920"/>
              </a:lnSpc>
              <a:spcBef>
                <a:spcPct val="0"/>
              </a:spcBef>
            </a:pPr>
            <a:r>
              <a:rPr lang="en-US" sz="2800" u="sng">
                <a:solidFill>
                  <a:srgbClr val="414B3B"/>
                </a:solidFill>
                <a:latin typeface="Paytone One"/>
                <a:ea typeface="Paytone One"/>
                <a:cs typeface="Paytone One"/>
                <a:sym typeface="Paytone One"/>
              </a:rPr>
              <a:t>Góc nhìn giáo dục và văn hóa</a:t>
            </a:r>
          </a:p>
        </p:txBody>
      </p:sp>
      <p:sp>
        <p:nvSpPr>
          <p:cNvPr name="TextBox 14" id="14"/>
          <p:cNvSpPr txBox="true"/>
          <p:nvPr/>
        </p:nvSpPr>
        <p:spPr>
          <a:xfrm rot="0">
            <a:off x="7069993" y="4786714"/>
            <a:ext cx="4148015" cy="2724785"/>
          </a:xfrm>
          <a:prstGeom prst="rect">
            <a:avLst/>
          </a:prstGeom>
        </p:spPr>
        <p:txBody>
          <a:bodyPr anchor="t" rtlCol="false" tIns="0" lIns="0" bIns="0" rIns="0">
            <a:spAutoFit/>
          </a:bodyPr>
          <a:lstStyle/>
          <a:p>
            <a:pPr algn="just">
              <a:lnSpc>
                <a:spcPts val="3640"/>
              </a:lnSpc>
              <a:spcBef>
                <a:spcPct val="0"/>
              </a:spcBef>
            </a:pPr>
            <a:r>
              <a:rPr lang="en-US" sz="2600">
                <a:solidFill>
                  <a:srgbClr val="414B3B"/>
                </a:solidFill>
                <a:latin typeface="TT Fors"/>
                <a:ea typeface="TT Fors"/>
                <a:cs typeface="TT Fors"/>
                <a:sym typeface="TT Fors"/>
              </a:rPr>
              <a:t>Thảo Cầm Viên không chỉ là nơi học tập về khoa học mà còn là môi trường thúc đẩy ý thức văn hóa, trân trọng giá trị của việc bảo vệ di sản thiên nhiên.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DAGZd8W9UoU</dc:identifier>
  <dcterms:modified xsi:type="dcterms:W3CDTF">2011-08-01T06:04:30Z</dcterms:modified>
  <cp:revision>1</cp:revision>
  <dc:title>Green and Cream Simple Tourism Presentation</dc:title>
</cp:coreProperties>
</file>

<file path=docProps/thumbnail.jpeg>
</file>